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3"/>
  </p:notesMasterIdLst>
  <p:handoutMasterIdLst>
    <p:handoutMasterId r:id="rId94"/>
  </p:handoutMasterIdLst>
  <p:sldIdLst>
    <p:sldId id="267" r:id="rId2"/>
    <p:sldId id="274" r:id="rId3"/>
    <p:sldId id="303" r:id="rId4"/>
    <p:sldId id="301" r:id="rId5"/>
    <p:sldId id="306" r:id="rId6"/>
    <p:sldId id="302" r:id="rId7"/>
    <p:sldId id="308" r:id="rId8"/>
    <p:sldId id="309" r:id="rId9"/>
    <p:sldId id="310" r:id="rId10"/>
    <p:sldId id="311" r:id="rId11"/>
    <p:sldId id="312" r:id="rId12"/>
    <p:sldId id="304" r:id="rId13"/>
    <p:sldId id="269" r:id="rId14"/>
    <p:sldId id="273" r:id="rId15"/>
    <p:sldId id="272" r:id="rId16"/>
    <p:sldId id="282" r:id="rId17"/>
    <p:sldId id="283" r:id="rId18"/>
    <p:sldId id="284" r:id="rId19"/>
    <p:sldId id="285" r:id="rId20"/>
    <p:sldId id="286" r:id="rId21"/>
    <p:sldId id="288" r:id="rId22"/>
    <p:sldId id="295" r:id="rId23"/>
    <p:sldId id="296" r:id="rId24"/>
    <p:sldId id="298" r:id="rId25"/>
    <p:sldId id="299" r:id="rId26"/>
    <p:sldId id="289" r:id="rId27"/>
    <p:sldId id="287" r:id="rId28"/>
    <p:sldId id="281" r:id="rId29"/>
    <p:sldId id="290" r:id="rId30"/>
    <p:sldId id="292" r:id="rId31"/>
    <p:sldId id="291" r:id="rId32"/>
    <p:sldId id="293" r:id="rId33"/>
    <p:sldId id="300" r:id="rId34"/>
    <p:sldId id="294" r:id="rId35"/>
    <p:sldId id="313" r:id="rId36"/>
    <p:sldId id="314" r:id="rId37"/>
    <p:sldId id="315" r:id="rId38"/>
    <p:sldId id="316" r:id="rId39"/>
    <p:sldId id="317" r:id="rId40"/>
    <p:sldId id="318" r:id="rId41"/>
    <p:sldId id="319" r:id="rId42"/>
    <p:sldId id="339" r:id="rId43"/>
    <p:sldId id="320" r:id="rId44"/>
    <p:sldId id="321" r:id="rId45"/>
    <p:sldId id="337" r:id="rId46"/>
    <p:sldId id="336" r:id="rId47"/>
    <p:sldId id="322" r:id="rId48"/>
    <p:sldId id="323" r:id="rId49"/>
    <p:sldId id="324" r:id="rId50"/>
    <p:sldId id="340" r:id="rId51"/>
    <p:sldId id="341" r:id="rId52"/>
    <p:sldId id="342" r:id="rId53"/>
    <p:sldId id="343" r:id="rId54"/>
    <p:sldId id="327" r:id="rId55"/>
    <p:sldId id="325" r:id="rId56"/>
    <p:sldId id="328" r:id="rId57"/>
    <p:sldId id="329" r:id="rId58"/>
    <p:sldId id="326" r:id="rId59"/>
    <p:sldId id="345" r:id="rId60"/>
    <p:sldId id="346" r:id="rId61"/>
    <p:sldId id="330" r:id="rId62"/>
    <p:sldId id="332" r:id="rId63"/>
    <p:sldId id="331" r:id="rId64"/>
    <p:sldId id="334" r:id="rId65"/>
    <p:sldId id="335" r:id="rId66"/>
    <p:sldId id="333" r:id="rId67"/>
    <p:sldId id="347" r:id="rId68"/>
    <p:sldId id="348" r:id="rId69"/>
    <p:sldId id="350" r:id="rId70"/>
    <p:sldId id="349" r:id="rId71"/>
    <p:sldId id="351" r:id="rId72"/>
    <p:sldId id="352" r:id="rId73"/>
    <p:sldId id="353" r:id="rId74"/>
    <p:sldId id="354" r:id="rId75"/>
    <p:sldId id="355" r:id="rId76"/>
    <p:sldId id="356" r:id="rId77"/>
    <p:sldId id="357" r:id="rId78"/>
    <p:sldId id="358" r:id="rId79"/>
    <p:sldId id="359" r:id="rId80"/>
    <p:sldId id="360" r:id="rId81"/>
    <p:sldId id="361" r:id="rId82"/>
    <p:sldId id="362" r:id="rId83"/>
    <p:sldId id="363" r:id="rId84"/>
    <p:sldId id="364" r:id="rId85"/>
    <p:sldId id="365" r:id="rId86"/>
    <p:sldId id="366" r:id="rId87"/>
    <p:sldId id="367" r:id="rId88"/>
    <p:sldId id="368" r:id="rId89"/>
    <p:sldId id="369" r:id="rId90"/>
    <p:sldId id="370" r:id="rId91"/>
    <p:sldId id="280"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06" autoAdjust="0"/>
  </p:normalViewPr>
  <p:slideViewPr>
    <p:cSldViewPr snapToGrid="0">
      <p:cViewPr varScale="1">
        <p:scale>
          <a:sx n="86" d="100"/>
          <a:sy n="86" d="100"/>
        </p:scale>
        <p:origin x="562" y="67"/>
      </p:cViewPr>
      <p:guideLst>
        <p:guide pos="3840"/>
        <p:guide orient="horz" pos="2160"/>
      </p:guideLst>
    </p:cSldViewPr>
  </p:slideViewPr>
  <p:notesTextViewPr>
    <p:cViewPr>
      <p:scale>
        <a:sx n="1" d="1"/>
        <a:sy n="1" d="1"/>
      </p:scale>
      <p:origin x="0" y="0"/>
    </p:cViewPr>
  </p:notesTextViewPr>
  <p:notesViewPr>
    <p:cSldViewPr snapToGrid="0">
      <p:cViewPr varScale="1">
        <p:scale>
          <a:sx n="63" d="100"/>
          <a:sy n="63" d="100"/>
        </p:scale>
        <p:origin x="2838"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notesMaster" Target="notesMasters/notesMaster1.xml"/><Relationship Id="rId98"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EA5F0D-C1DC-412F-A146-DDB3A74B588F}" type="datetimeFigureOut">
              <a:rPr lang="en-US"/>
              <a:t>8/6/2023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AE14B8-3CC9-472D-9BC5-A84D80684DE2}" type="slidenum">
              <a:rPr/>
              <a:t>‹#›</a:t>
            </a:fld>
            <a:endParaRPr/>
          </a:p>
        </p:txBody>
      </p:sp>
    </p:spTree>
    <p:extLst>
      <p:ext uri="{BB962C8B-B14F-4D97-AF65-F5344CB8AC3E}">
        <p14:creationId xmlns:p14="http://schemas.microsoft.com/office/powerpoint/2010/main" val="2577827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CDE508-72C8-4AB5-AA9C-1584D31690E0}" type="datetimeFigureOut">
              <a:rPr lang="en-US"/>
              <a:t>8/6/2023</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B667E1-E601-4AAF-B95C-B25720D70A60}" type="slidenum">
              <a:rPr/>
              <a:t>‹#›</a:t>
            </a:fld>
            <a:endParaRPr/>
          </a:p>
        </p:txBody>
      </p:sp>
    </p:spTree>
    <p:extLst>
      <p:ext uri="{BB962C8B-B14F-4D97-AF65-F5344CB8AC3E}">
        <p14:creationId xmlns:p14="http://schemas.microsoft.com/office/powerpoint/2010/main" val="711136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3" descr="Closeup of colorful seashell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952" cy="4624183"/>
          </a:xfrm>
          <a:prstGeom prst="rect">
            <a:avLst/>
          </a:prstGeom>
        </p:spPr>
      </p:pic>
      <p:sp useBgFill="1">
        <p:nvSpPr>
          <p:cNvPr id="7" name="Rectangle 6"/>
          <p:cNvSpPr/>
          <p:nvPr/>
        </p:nvSpPr>
        <p:spPr bwMode="white">
          <a:xfrm>
            <a:off x="0" y="3074521"/>
            <a:ext cx="12201888" cy="3783479"/>
          </a:xfrm>
          <a:custGeom>
            <a:avLst/>
            <a:gdLst/>
            <a:ahLst/>
            <a:cxnLst/>
            <a:rect l="l" t="t" r="r" b="b"/>
            <a:pathLst>
              <a:path w="12201888" h="3783479">
                <a:moveTo>
                  <a:pt x="12201888" y="0"/>
                </a:moveTo>
                <a:cubicBezTo>
                  <a:pt x="12200429" y="1116741"/>
                  <a:pt x="12191467" y="2278498"/>
                  <a:pt x="12188825" y="3404540"/>
                </a:cubicBezTo>
                <a:lnTo>
                  <a:pt x="12188825" y="3554879"/>
                </a:lnTo>
                <a:lnTo>
                  <a:pt x="12188825" y="3690879"/>
                </a:lnTo>
                <a:lnTo>
                  <a:pt x="12188825" y="3707279"/>
                </a:lnTo>
                <a:lnTo>
                  <a:pt x="12188825" y="3783479"/>
                </a:lnTo>
                <a:lnTo>
                  <a:pt x="0" y="3783479"/>
                </a:lnTo>
                <a:lnTo>
                  <a:pt x="0" y="3707279"/>
                </a:lnTo>
                <a:lnTo>
                  <a:pt x="0" y="3554879"/>
                </a:lnTo>
                <a:lnTo>
                  <a:pt x="0" y="641399"/>
                </a:lnTo>
                <a:cubicBezTo>
                  <a:pt x="3601335" y="-419044"/>
                  <a:pt x="9102102" y="1605485"/>
                  <a:pt x="1220188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1293814" y="3937321"/>
            <a:ext cx="9601200" cy="1625279"/>
          </a:xfrm>
        </p:spPr>
        <p:txBody>
          <a:bodyPr anchor="b">
            <a:normAutofit/>
          </a:bodyPr>
          <a:lstStyle>
            <a:lvl1pPr algn="l">
              <a:lnSpc>
                <a:spcPct val="80000"/>
              </a:lnSpc>
              <a:defRPr sz="6000"/>
            </a:lvl1pPr>
          </a:lstStyle>
          <a:p>
            <a:r>
              <a:rPr lang="en-US"/>
              <a:t>Click to edit Master title style</a:t>
            </a:r>
            <a:endParaRPr/>
          </a:p>
        </p:txBody>
      </p:sp>
      <p:sp>
        <p:nvSpPr>
          <p:cNvPr id="3" name="Subtitle 2"/>
          <p:cNvSpPr>
            <a:spLocks noGrp="1"/>
          </p:cNvSpPr>
          <p:nvPr>
            <p:ph type="subTitle" idx="1" hasCustomPrompt="1"/>
          </p:nvPr>
        </p:nvSpPr>
        <p:spPr>
          <a:xfrm>
            <a:off x="1293814" y="5641975"/>
            <a:ext cx="9601200" cy="914100"/>
          </a:xfrm>
        </p:spPr>
        <p:txBody>
          <a:bodyPr>
            <a:normAutofit/>
          </a:bodyPr>
          <a:lstStyle>
            <a:lvl1pPr marL="0" indent="0" algn="l">
              <a:spcBef>
                <a:spcPts val="0"/>
              </a:spcBef>
              <a:buNone/>
              <a:defRPr sz="2800" cap="none" baseline="0"/>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E</a:t>
            </a:r>
            <a:r>
              <a:rPr dirty="0"/>
              <a:t>dit Master subtitle style</a:t>
            </a:r>
          </a:p>
        </p:txBody>
      </p:sp>
      <p:sp>
        <p:nvSpPr>
          <p:cNvPr id="10" name="Freeform 9"/>
          <p:cNvSpPr/>
          <p:nvPr/>
        </p:nvSpPr>
        <p:spPr>
          <a:xfrm rot="21388434">
            <a:off x="12235" y="2969834"/>
            <a:ext cx="12169907" cy="1238081"/>
          </a:xfrm>
          <a:custGeom>
            <a:avLst/>
            <a:gdLst/>
            <a:ahLst/>
            <a:cxnLst/>
            <a:rect l="l" t="t" r="r" b="b"/>
            <a:pathLst>
              <a:path w="12169907" h="1238081">
                <a:moveTo>
                  <a:pt x="2807331" y="101460"/>
                </a:moveTo>
                <a:cubicBezTo>
                  <a:pt x="6135545" y="328205"/>
                  <a:pt x="6673951" y="1596392"/>
                  <a:pt x="12165744" y="982579"/>
                </a:cubicBezTo>
                <a:lnTo>
                  <a:pt x="12160227" y="1072100"/>
                </a:lnTo>
                <a:cubicBezTo>
                  <a:pt x="5416860" y="1825439"/>
                  <a:pt x="6141899" y="-258272"/>
                  <a:pt x="0" y="232833"/>
                </a:cubicBezTo>
                <a:lnTo>
                  <a:pt x="5492" y="143708"/>
                </a:lnTo>
                <a:cubicBezTo>
                  <a:pt x="1145422" y="52200"/>
                  <a:pt x="2048826" y="49784"/>
                  <a:pt x="2807331" y="101460"/>
                </a:cubicBezTo>
                <a:close/>
                <a:moveTo>
                  <a:pt x="2811494" y="33894"/>
                </a:moveTo>
                <a:cubicBezTo>
                  <a:pt x="6139708" y="260639"/>
                  <a:pt x="6678114" y="1528826"/>
                  <a:pt x="12169907" y="915013"/>
                </a:cubicBezTo>
                <a:lnTo>
                  <a:pt x="12168059" y="945013"/>
                </a:lnTo>
                <a:cubicBezTo>
                  <a:pt x="5424692" y="1698351"/>
                  <a:pt x="6149730" y="-385359"/>
                  <a:pt x="7832" y="105746"/>
                </a:cubicBezTo>
                <a:lnTo>
                  <a:pt x="9656" y="76142"/>
                </a:lnTo>
                <a:cubicBezTo>
                  <a:pt x="1149586" y="-15366"/>
                  <a:pt x="2052990" y="-17782"/>
                  <a:pt x="2811494" y="33894"/>
                </a:cubicBezTo>
                <a:close/>
              </a:path>
            </a:pathLst>
          </a:custGeom>
          <a:gradFill>
            <a:gsLst>
              <a:gs pos="0">
                <a:schemeClr val="bg2">
                  <a:alpha val="90000"/>
                  <a:lumMod val="80000"/>
                  <a:lumOff val="20000"/>
                </a:schemeClr>
              </a:gs>
              <a:gs pos="18000">
                <a:schemeClr val="bg2">
                  <a:lumMod val="92000"/>
                </a:schemeClr>
              </a:gs>
              <a:gs pos="37000">
                <a:schemeClr val="bg2">
                  <a:alpha val="90000"/>
                  <a:lumMod val="91000"/>
                </a:schemeClr>
              </a:gs>
              <a:gs pos="100000">
                <a:schemeClr val="bg2">
                  <a:lumMod val="80000"/>
                  <a:lumOff val="20000"/>
                </a:schemeClr>
              </a:gs>
            </a:gsLst>
            <a:path path="shape">
              <a:fillToRect l="50000" t="50000" r="50000" b="50000"/>
            </a:path>
          </a:gradFill>
          <a:ln w="254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21388434">
            <a:off x="29672" y="2764068"/>
            <a:ext cx="12205856" cy="1559261"/>
          </a:xfrm>
          <a:custGeom>
            <a:avLst/>
            <a:gdLst/>
            <a:ahLst/>
            <a:cxnLst/>
            <a:rect l="l" t="t" r="r" b="b"/>
            <a:pathLst>
              <a:path w="12205856" h="1559261">
                <a:moveTo>
                  <a:pt x="12190266" y="1521455"/>
                </a:moveTo>
                <a:lnTo>
                  <a:pt x="12190701" y="1521482"/>
                </a:lnTo>
                <a:lnTo>
                  <a:pt x="12188851" y="1559261"/>
                </a:lnTo>
                <a:lnTo>
                  <a:pt x="12188416" y="1559245"/>
                </a:lnTo>
                <a:close/>
                <a:moveTo>
                  <a:pt x="12205856" y="208119"/>
                </a:moveTo>
                <a:lnTo>
                  <a:pt x="12203734" y="242562"/>
                </a:lnTo>
                <a:cubicBezTo>
                  <a:pt x="6796720" y="1874914"/>
                  <a:pt x="3447529" y="-395170"/>
                  <a:pt x="0" y="109344"/>
                </a:cubicBezTo>
                <a:lnTo>
                  <a:pt x="2124" y="74883"/>
                </a:lnTo>
                <a:cubicBezTo>
                  <a:pt x="3449654" y="-429611"/>
                  <a:pt x="6798843" y="1840472"/>
                  <a:pt x="12205856" y="208119"/>
                </a:cubicBezTo>
                <a:close/>
              </a:path>
            </a:pathLst>
          </a:custGeom>
          <a:gradFill>
            <a:gsLst>
              <a:gs pos="36000">
                <a:schemeClr val="bg2">
                  <a:alpha val="30000"/>
                  <a:lumMod val="0"/>
                  <a:lumOff val="100000"/>
                </a:schemeClr>
              </a:gs>
              <a:gs pos="100000">
                <a:schemeClr val="bg2">
                  <a:alpha val="48000"/>
                </a:schemeClr>
              </a:gs>
            </a:gsLst>
            <a:lin ang="27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2" name="Freeform 11"/>
          <p:cNvSpPr/>
          <p:nvPr/>
        </p:nvSpPr>
        <p:spPr>
          <a:xfrm rot="21388434">
            <a:off x="-4585" y="3108508"/>
            <a:ext cx="12215153" cy="1052652"/>
          </a:xfrm>
          <a:custGeom>
            <a:avLst/>
            <a:gdLst/>
            <a:ahLst/>
            <a:cxnLst/>
            <a:rect l="l" t="t" r="r" b="b"/>
            <a:pathLst>
              <a:path w="12215153" h="1052652">
                <a:moveTo>
                  <a:pt x="12199582" y="613499"/>
                </a:moveTo>
                <a:lnTo>
                  <a:pt x="12196535" y="662961"/>
                </a:lnTo>
                <a:cubicBezTo>
                  <a:pt x="8659170" y="1895884"/>
                  <a:pt x="3236150" y="-250863"/>
                  <a:pt x="0" y="412868"/>
                </a:cubicBezTo>
                <a:lnTo>
                  <a:pt x="3057" y="363268"/>
                </a:lnTo>
                <a:cubicBezTo>
                  <a:pt x="3239190" y="-300459"/>
                  <a:pt x="8662172" y="1846263"/>
                  <a:pt x="12199582" y="613499"/>
                </a:cubicBezTo>
                <a:close/>
                <a:moveTo>
                  <a:pt x="12208353" y="471141"/>
                </a:moveTo>
                <a:lnTo>
                  <a:pt x="12202868" y="560177"/>
                </a:lnTo>
                <a:cubicBezTo>
                  <a:pt x="8665592" y="1793383"/>
                  <a:pt x="3242519" y="-353436"/>
                  <a:pt x="6325" y="310230"/>
                </a:cubicBezTo>
                <a:lnTo>
                  <a:pt x="11827" y="220949"/>
                </a:lnTo>
                <a:cubicBezTo>
                  <a:pt x="3247993" y="-442711"/>
                  <a:pt x="8670998" y="1704066"/>
                  <a:pt x="12208353" y="471141"/>
                </a:cubicBezTo>
                <a:close/>
                <a:moveTo>
                  <a:pt x="12215153" y="360807"/>
                </a:moveTo>
                <a:lnTo>
                  <a:pt x="12212631" y="401743"/>
                </a:lnTo>
                <a:cubicBezTo>
                  <a:pt x="8696050" y="1669577"/>
                  <a:pt x="3274141" y="-472216"/>
                  <a:pt x="15523" y="160967"/>
                </a:cubicBezTo>
                <a:lnTo>
                  <a:pt x="18051" y="119938"/>
                </a:lnTo>
                <a:cubicBezTo>
                  <a:pt x="3276657" y="-513245"/>
                  <a:pt x="8698537" y="1628531"/>
                  <a:pt x="12215153" y="360807"/>
                </a:cubicBezTo>
                <a:close/>
              </a:path>
            </a:pathLst>
          </a:custGeom>
          <a:gradFill>
            <a:gsLst>
              <a:gs pos="36000">
                <a:schemeClr val="bg2">
                  <a:alpha val="47000"/>
                  <a:lumMod val="0"/>
                  <a:lumOff val="100000"/>
                </a:schemeClr>
              </a:gs>
              <a:gs pos="100000">
                <a:schemeClr val="bg2">
                  <a:alpha val="82000"/>
                  <a:lumMod val="87000"/>
                  <a:lumOff val="13000"/>
                </a:schemeClr>
              </a:gs>
            </a:gsLst>
            <a:path path="rect">
              <a:fillToRect l="100000" t="100000"/>
            </a:path>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Tree>
    <p:extLst>
      <p:ext uri="{BB962C8B-B14F-4D97-AF65-F5344CB8AC3E}">
        <p14:creationId xmlns:p14="http://schemas.microsoft.com/office/powerpoint/2010/main" val="338288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a:xfrm>
            <a:off x="1293814" y="1828801"/>
            <a:ext cx="9601198" cy="3962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8/6/2023</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333857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74638"/>
            <a:ext cx="2628900" cy="5897562"/>
          </a:xfrm>
        </p:spPr>
        <p:txBody>
          <a:bodyPr vert="eaVert"/>
          <a:lstStyle/>
          <a:p>
            <a:r>
              <a:rPr lang="en-US"/>
              <a:t>Click to edit Master title style</a:t>
            </a:r>
            <a:endParaRPr dirty="0"/>
          </a:p>
        </p:txBody>
      </p:sp>
      <p:sp>
        <p:nvSpPr>
          <p:cNvPr id="3" name="Vertical Text Placeholder 2"/>
          <p:cNvSpPr>
            <a:spLocks noGrp="1"/>
          </p:cNvSpPr>
          <p:nvPr>
            <p:ph type="body" orient="vert" idx="1"/>
          </p:nvPr>
        </p:nvSpPr>
        <p:spPr>
          <a:xfrm>
            <a:off x="838200" y="274638"/>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8/6/2023</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75155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8/6/2023</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4159342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3813" y="1928553"/>
            <a:ext cx="9601200" cy="2262447"/>
          </a:xfrm>
        </p:spPr>
        <p:txBody>
          <a:bodyPr anchor="b">
            <a:normAutofit/>
          </a:bodyPr>
          <a:lstStyle>
            <a:lvl1pPr algn="l">
              <a:lnSpc>
                <a:spcPct val="80000"/>
              </a:lnSpc>
              <a:defRPr sz="5400" b="0"/>
            </a:lvl1pPr>
          </a:lstStyle>
          <a:p>
            <a:r>
              <a:rPr lang="en-US"/>
              <a:t>Click to edit Master title style</a:t>
            </a:r>
            <a:endParaRPr/>
          </a:p>
        </p:txBody>
      </p:sp>
      <p:sp>
        <p:nvSpPr>
          <p:cNvPr id="3" name="Text Placeholder 2"/>
          <p:cNvSpPr>
            <a:spLocks noGrp="1"/>
          </p:cNvSpPr>
          <p:nvPr>
            <p:ph type="body" idx="1"/>
          </p:nvPr>
        </p:nvSpPr>
        <p:spPr>
          <a:xfrm>
            <a:off x="1293813" y="4267200"/>
            <a:ext cx="9601200" cy="934527"/>
          </a:xfrm>
        </p:spPr>
        <p:txBody>
          <a:bodyPr anchor="t">
            <a:normAutofit/>
          </a:bodyPr>
          <a:lstStyle>
            <a:lvl1pPr marL="0" indent="0" algn="l">
              <a:spcBef>
                <a:spcPts val="0"/>
              </a:spcBef>
              <a:buNone/>
              <a:defRPr sz="2800" cap="none"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8/6/2023</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71584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93813" y="1828800"/>
            <a:ext cx="4648199" cy="3962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250767" y="1828800"/>
            <a:ext cx="4648200" cy="3962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1DDA72D1-64D5-4552-ACDD-1CCE5F7F800D}" type="datetimeFigureOut">
              <a:rPr lang="en-US"/>
              <a:t>8/6/2023</a:t>
            </a:fld>
            <a:endParaRPr/>
          </a:p>
        </p:txBody>
      </p:sp>
      <p:sp>
        <p:nvSpPr>
          <p:cNvPr id="7" name="Slide Number Placeholder 6"/>
          <p:cNvSpPr>
            <a:spLocks noGrp="1"/>
          </p:cNvSpPr>
          <p:nvPr>
            <p:ph type="sldNum" sz="quarter" idx="12"/>
          </p:nvPr>
        </p:nvSpPr>
        <p:spPr/>
        <p:txBody>
          <a:bodyPr/>
          <a:lstStyle/>
          <a:p>
            <a:fld id="{0513F29E-967E-4B69-BEAA-E3504E43784D}" type="slidenum">
              <a:rPr/>
              <a:t>‹#›</a:t>
            </a:fld>
            <a:endParaRPr/>
          </a:p>
        </p:txBody>
      </p:sp>
    </p:spTree>
    <p:extLst>
      <p:ext uri="{BB962C8B-B14F-4D97-AF65-F5344CB8AC3E}">
        <p14:creationId xmlns:p14="http://schemas.microsoft.com/office/powerpoint/2010/main" val="354694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93813" y="1777042"/>
            <a:ext cx="4645152" cy="941716"/>
          </a:xfrm>
        </p:spPr>
        <p:txBody>
          <a:bodyPr anchor="ctr">
            <a:noAutofit/>
          </a:bodyPr>
          <a:lstStyle>
            <a:lvl1pPr marL="0" indent="0">
              <a:spcBef>
                <a:spcPts val="0"/>
              </a:spcBef>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3813" y="2781300"/>
            <a:ext cx="4645152" cy="3048000"/>
          </a:xfrm>
        </p:spPr>
        <p:txBody>
          <a:bodyPr>
            <a:normAutofit/>
          </a:bodyPr>
          <a:lstStyle>
            <a:lvl1pPr>
              <a:defRPr sz="2400"/>
            </a:lvl1pPr>
            <a:lvl2pPr>
              <a:defRPr sz="2000"/>
            </a:lvl2pPr>
            <a:lvl3pPr>
              <a:defRPr sz="1800"/>
            </a:lvl3pPr>
            <a:lvl4pPr>
              <a:defRPr sz="1600"/>
            </a:lvl4pPr>
            <a:lvl5pPr>
              <a:defRPr sz="1600"/>
            </a:lvl5pPr>
            <a:lvl6pPr marL="2103120">
              <a:defRPr sz="1600"/>
            </a:lvl6pPr>
            <a:lvl7pPr marL="2103120">
              <a:defRPr sz="1600"/>
            </a:lvl7pPr>
            <a:lvl8pPr marL="2103120">
              <a:defRPr sz="1600"/>
            </a:lvl8pPr>
            <a:lvl9pPr marL="210312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249862" y="1777042"/>
            <a:ext cx="4645152" cy="941716"/>
          </a:xfrm>
        </p:spPr>
        <p:txBody>
          <a:bodyPr anchor="ctr">
            <a:noAutofit/>
          </a:bodyPr>
          <a:lstStyle>
            <a:lvl1pPr marL="0" indent="0">
              <a:spcBef>
                <a:spcPts val="0"/>
              </a:spcBef>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2" y="2781300"/>
            <a:ext cx="4645152" cy="3048000"/>
          </a:xfrm>
        </p:spPr>
        <p:txBody>
          <a:bodyPr>
            <a:normAutofit/>
          </a:bodyPr>
          <a:lstStyle>
            <a:lvl1pPr>
              <a:defRPr sz="2400"/>
            </a:lvl1pPr>
            <a:lvl2pPr>
              <a:defRPr sz="2000"/>
            </a:lvl2pPr>
            <a:lvl3pPr>
              <a:defRPr sz="1800"/>
            </a:lvl3pPr>
            <a:lvl4pPr>
              <a:defRPr sz="1600"/>
            </a:lvl4pPr>
            <a:lvl5pPr>
              <a:defRPr sz="1600"/>
            </a:lvl5pPr>
            <a:lvl6pPr marL="2103120">
              <a:defRPr sz="1600"/>
            </a:lvl6pPr>
            <a:lvl7pPr marL="2103120">
              <a:defRPr sz="1600"/>
            </a:lvl7pPr>
            <a:lvl8pPr marL="2103120">
              <a:defRPr sz="1600"/>
            </a:lvl8pPr>
            <a:lvl9pPr marL="210312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9E583DDF-CA54-461A-A486-592D2374C532}" type="datetimeFigureOut">
              <a:rPr lang="en-US"/>
              <a:t>8/6/2023</a:t>
            </a:fld>
            <a:endParaRPr/>
          </a:p>
        </p:txBody>
      </p:sp>
      <p:sp>
        <p:nvSpPr>
          <p:cNvPr id="9" name="Slide Number Placeholder 8"/>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405708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9E583DDF-CA54-461A-A486-592D2374C532}" type="datetimeFigureOut">
              <a:rPr lang="en-US"/>
              <a:t>8/6/2023</a:t>
            </a:fld>
            <a:endParaRPr/>
          </a:p>
        </p:txBody>
      </p:sp>
      <p:sp>
        <p:nvSpPr>
          <p:cNvPr id="5" name="Slide Number Placeholder 4"/>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84201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9E583DDF-CA54-461A-A486-592D2374C532}" type="datetimeFigureOut">
              <a:rPr lang="en-US"/>
              <a:t>8/6/2023</a:t>
            </a:fld>
            <a:endParaRPr/>
          </a:p>
        </p:txBody>
      </p:sp>
      <p:sp>
        <p:nvSpPr>
          <p:cNvPr id="4" name="Slide Number Placeholder 3"/>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5590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8013" y="533400"/>
            <a:ext cx="4572001" cy="2743199"/>
          </a:xfrm>
        </p:spPr>
        <p:txBody>
          <a:bodyPr anchor="b">
            <a:normAutofit/>
          </a:bodyPr>
          <a:lstStyle>
            <a:lvl1pPr>
              <a:lnSpc>
                <a:spcPct val="80000"/>
              </a:lnSpc>
              <a:defRPr sz="4000" b="0"/>
            </a:lvl1pPr>
          </a:lstStyle>
          <a:p>
            <a:r>
              <a:rPr lang="en-US"/>
              <a:t>Click to edit Master title style</a:t>
            </a:r>
            <a:endParaRPr/>
          </a:p>
        </p:txBody>
      </p:sp>
      <p:sp>
        <p:nvSpPr>
          <p:cNvPr id="3" name="Content Placeholder 2"/>
          <p:cNvSpPr>
            <a:spLocks noGrp="1"/>
          </p:cNvSpPr>
          <p:nvPr>
            <p:ph idx="1"/>
          </p:nvPr>
        </p:nvSpPr>
        <p:spPr>
          <a:xfrm>
            <a:off x="5637213" y="533401"/>
            <a:ext cx="5943603" cy="5257800"/>
          </a:xfrm>
        </p:spPr>
        <p:txBody>
          <a:bodyPr>
            <a:normAutofit/>
          </a:bodyPr>
          <a:lstStyle>
            <a:lvl1pPr>
              <a:defRPr sz="2400"/>
            </a:lvl1pPr>
            <a:lvl2pPr>
              <a:defRPr sz="2000"/>
            </a:lvl2pPr>
            <a:lvl3pPr>
              <a:defRPr sz="18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608013" y="3429000"/>
            <a:ext cx="4572000" cy="2362199"/>
          </a:xfrm>
        </p:spPr>
        <p:txBody>
          <a:bodyPr>
            <a:normAutofit/>
          </a:bodyPr>
          <a:lstStyle>
            <a:lvl1pPr marL="0" indent="0">
              <a:lnSpc>
                <a:spcPct val="11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9E583DDF-CA54-461A-A486-592D2374C532}" type="datetimeFigureOut">
              <a:rPr lang="en-US"/>
              <a:t>8/6/2023</a:t>
            </a:fld>
            <a:endParaRPr/>
          </a:p>
        </p:txBody>
      </p:sp>
      <p:sp>
        <p:nvSpPr>
          <p:cNvPr id="7" name="Slide Number Placeholder 6"/>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14359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09050" y="533401"/>
            <a:ext cx="4573192" cy="2743199"/>
          </a:xfrm>
        </p:spPr>
        <p:txBody>
          <a:bodyPr anchor="b">
            <a:normAutofit/>
          </a:bodyPr>
          <a:lstStyle>
            <a:lvl1pPr algn="l">
              <a:lnSpc>
                <a:spcPct val="80000"/>
              </a:lnSpc>
              <a:defRPr sz="4000" b="0" i="0" baseline="0">
                <a:solidFill>
                  <a:schemeClr val="accent1"/>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0" y="3"/>
            <a:ext cx="6553318" cy="6004510"/>
          </a:xfrm>
          <a:custGeom>
            <a:avLst/>
            <a:gdLst/>
            <a:ahLst/>
            <a:cxnLst/>
            <a:rect l="l" t="t" r="r" b="b"/>
            <a:pathLst>
              <a:path w="6551611" h="6004510">
                <a:moveTo>
                  <a:pt x="0" y="0"/>
                </a:moveTo>
                <a:lnTo>
                  <a:pt x="6551611" y="0"/>
                </a:lnTo>
                <a:lnTo>
                  <a:pt x="6551611" y="6004510"/>
                </a:lnTo>
                <a:cubicBezTo>
                  <a:pt x="4321482" y="5960049"/>
                  <a:pt x="2628293" y="5340418"/>
                  <a:pt x="0" y="5768658"/>
                </a:cubicBezTo>
                <a:close/>
              </a:path>
            </a:pathLst>
          </a:custGeom>
          <a:solidFill>
            <a:schemeClr val="bg2">
              <a:lumMod val="90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009049" y="3429001"/>
            <a:ext cx="4573191" cy="2362199"/>
          </a:xfrm>
        </p:spPr>
        <p:txBody>
          <a:bodyPr>
            <a:normAutofit/>
          </a:bodyPr>
          <a:lstStyle>
            <a:lvl1pPr marL="0" indent="0">
              <a:lnSpc>
                <a:spcPct val="11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pPr/>
              <a:t>8/6/2023</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06303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4585" y="5374939"/>
            <a:ext cx="12240113" cy="1559261"/>
            <a:chOff x="-4585" y="2764068"/>
            <a:chExt cx="12240113" cy="1559261"/>
          </a:xfrm>
        </p:grpSpPr>
        <p:sp>
          <p:nvSpPr>
            <p:cNvPr id="9" name="Freeform 8"/>
            <p:cNvSpPr/>
            <p:nvPr/>
          </p:nvSpPr>
          <p:spPr>
            <a:xfrm rot="21388434">
              <a:off x="12235" y="2982534"/>
              <a:ext cx="12169907" cy="1238081"/>
            </a:xfrm>
            <a:custGeom>
              <a:avLst/>
              <a:gdLst/>
              <a:ahLst/>
              <a:cxnLst/>
              <a:rect l="l" t="t" r="r" b="b"/>
              <a:pathLst>
                <a:path w="12169907" h="1238081">
                  <a:moveTo>
                    <a:pt x="2807331" y="101460"/>
                  </a:moveTo>
                  <a:cubicBezTo>
                    <a:pt x="6135545" y="328205"/>
                    <a:pt x="6673951" y="1596392"/>
                    <a:pt x="12165744" y="982579"/>
                  </a:cubicBezTo>
                  <a:lnTo>
                    <a:pt x="12160227" y="1072100"/>
                  </a:lnTo>
                  <a:cubicBezTo>
                    <a:pt x="5416860" y="1825439"/>
                    <a:pt x="6141899" y="-258272"/>
                    <a:pt x="0" y="232833"/>
                  </a:cubicBezTo>
                  <a:lnTo>
                    <a:pt x="5492" y="143708"/>
                  </a:lnTo>
                  <a:cubicBezTo>
                    <a:pt x="1145422" y="52200"/>
                    <a:pt x="2048826" y="49784"/>
                    <a:pt x="2807331" y="101460"/>
                  </a:cubicBezTo>
                  <a:close/>
                  <a:moveTo>
                    <a:pt x="2811494" y="33894"/>
                  </a:moveTo>
                  <a:cubicBezTo>
                    <a:pt x="6139708" y="260639"/>
                    <a:pt x="6678114" y="1528826"/>
                    <a:pt x="12169907" y="915013"/>
                  </a:cubicBezTo>
                  <a:lnTo>
                    <a:pt x="12168059" y="945013"/>
                  </a:lnTo>
                  <a:cubicBezTo>
                    <a:pt x="5424692" y="1698351"/>
                    <a:pt x="6149730" y="-385359"/>
                    <a:pt x="7832" y="105746"/>
                  </a:cubicBezTo>
                  <a:lnTo>
                    <a:pt x="9656" y="76142"/>
                  </a:lnTo>
                  <a:cubicBezTo>
                    <a:pt x="1149586" y="-15366"/>
                    <a:pt x="2052990" y="-17782"/>
                    <a:pt x="2811494" y="33894"/>
                  </a:cubicBezTo>
                  <a:close/>
                </a:path>
              </a:pathLst>
            </a:custGeom>
            <a:gradFill>
              <a:gsLst>
                <a:gs pos="0">
                  <a:schemeClr val="bg2">
                    <a:alpha val="90000"/>
                    <a:lumMod val="80000"/>
                    <a:lumOff val="20000"/>
                  </a:schemeClr>
                </a:gs>
                <a:gs pos="18000">
                  <a:schemeClr val="bg2">
                    <a:lumMod val="92000"/>
                  </a:schemeClr>
                </a:gs>
                <a:gs pos="37000">
                  <a:schemeClr val="bg2">
                    <a:alpha val="90000"/>
                    <a:lumMod val="91000"/>
                  </a:schemeClr>
                </a:gs>
                <a:gs pos="100000">
                  <a:schemeClr val="bg2">
                    <a:lumMod val="80000"/>
                    <a:lumOff val="20000"/>
                  </a:schemeClr>
                </a:gs>
              </a:gsLst>
              <a:path path="shape">
                <a:fillToRect l="50000" t="50000" r="50000" b="50000"/>
              </a:path>
            </a:gradFill>
            <a:ln w="254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21388434">
              <a:off x="29672" y="2764068"/>
              <a:ext cx="12205856" cy="1559261"/>
            </a:xfrm>
            <a:custGeom>
              <a:avLst/>
              <a:gdLst/>
              <a:ahLst/>
              <a:cxnLst/>
              <a:rect l="l" t="t" r="r" b="b"/>
              <a:pathLst>
                <a:path w="12205856" h="1559261">
                  <a:moveTo>
                    <a:pt x="12190266" y="1521455"/>
                  </a:moveTo>
                  <a:lnTo>
                    <a:pt x="12190701" y="1521482"/>
                  </a:lnTo>
                  <a:lnTo>
                    <a:pt x="12188851" y="1559261"/>
                  </a:lnTo>
                  <a:lnTo>
                    <a:pt x="12188416" y="1559245"/>
                  </a:lnTo>
                  <a:close/>
                  <a:moveTo>
                    <a:pt x="12205856" y="208119"/>
                  </a:moveTo>
                  <a:lnTo>
                    <a:pt x="12203734" y="242562"/>
                  </a:lnTo>
                  <a:cubicBezTo>
                    <a:pt x="6796720" y="1874914"/>
                    <a:pt x="3447529" y="-395170"/>
                    <a:pt x="0" y="109344"/>
                  </a:cubicBezTo>
                  <a:lnTo>
                    <a:pt x="2124" y="74883"/>
                  </a:lnTo>
                  <a:cubicBezTo>
                    <a:pt x="3449654" y="-429611"/>
                    <a:pt x="6798843" y="1840472"/>
                    <a:pt x="12205856" y="208119"/>
                  </a:cubicBezTo>
                  <a:close/>
                </a:path>
              </a:pathLst>
            </a:custGeom>
            <a:gradFill>
              <a:gsLst>
                <a:gs pos="36000">
                  <a:schemeClr val="bg2">
                    <a:alpha val="30000"/>
                    <a:lumMod val="0"/>
                    <a:lumOff val="100000"/>
                  </a:schemeClr>
                </a:gs>
                <a:gs pos="100000">
                  <a:schemeClr val="bg2">
                    <a:alpha val="48000"/>
                  </a:schemeClr>
                </a:gs>
              </a:gsLst>
              <a:lin ang="27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21388434">
              <a:off x="-4585" y="3108508"/>
              <a:ext cx="12215153" cy="1052652"/>
            </a:xfrm>
            <a:custGeom>
              <a:avLst/>
              <a:gdLst/>
              <a:ahLst/>
              <a:cxnLst/>
              <a:rect l="l" t="t" r="r" b="b"/>
              <a:pathLst>
                <a:path w="12215153" h="1052652">
                  <a:moveTo>
                    <a:pt x="12199582" y="613499"/>
                  </a:moveTo>
                  <a:lnTo>
                    <a:pt x="12196535" y="662961"/>
                  </a:lnTo>
                  <a:cubicBezTo>
                    <a:pt x="8659170" y="1895884"/>
                    <a:pt x="3236150" y="-250863"/>
                    <a:pt x="0" y="412868"/>
                  </a:cubicBezTo>
                  <a:lnTo>
                    <a:pt x="3057" y="363268"/>
                  </a:lnTo>
                  <a:cubicBezTo>
                    <a:pt x="3239190" y="-300459"/>
                    <a:pt x="8662172" y="1846263"/>
                    <a:pt x="12199582" y="613499"/>
                  </a:cubicBezTo>
                  <a:close/>
                  <a:moveTo>
                    <a:pt x="12208353" y="471141"/>
                  </a:moveTo>
                  <a:lnTo>
                    <a:pt x="12202868" y="560177"/>
                  </a:lnTo>
                  <a:cubicBezTo>
                    <a:pt x="8665592" y="1793383"/>
                    <a:pt x="3242519" y="-353436"/>
                    <a:pt x="6325" y="310230"/>
                  </a:cubicBezTo>
                  <a:lnTo>
                    <a:pt x="11827" y="220949"/>
                  </a:lnTo>
                  <a:cubicBezTo>
                    <a:pt x="3247993" y="-442711"/>
                    <a:pt x="8670998" y="1704066"/>
                    <a:pt x="12208353" y="471141"/>
                  </a:cubicBezTo>
                  <a:close/>
                  <a:moveTo>
                    <a:pt x="12215153" y="360807"/>
                  </a:moveTo>
                  <a:lnTo>
                    <a:pt x="12212631" y="401743"/>
                  </a:lnTo>
                  <a:cubicBezTo>
                    <a:pt x="8696050" y="1669577"/>
                    <a:pt x="3274141" y="-472216"/>
                    <a:pt x="15523" y="160967"/>
                  </a:cubicBezTo>
                  <a:lnTo>
                    <a:pt x="18051" y="119938"/>
                  </a:lnTo>
                  <a:cubicBezTo>
                    <a:pt x="3276657" y="-513245"/>
                    <a:pt x="8698537" y="1628531"/>
                    <a:pt x="12215153" y="360807"/>
                  </a:cubicBezTo>
                  <a:close/>
                </a:path>
              </a:pathLst>
            </a:custGeom>
            <a:gradFill>
              <a:gsLst>
                <a:gs pos="36000">
                  <a:schemeClr val="bg2">
                    <a:alpha val="47000"/>
                    <a:lumMod val="0"/>
                    <a:lumOff val="100000"/>
                  </a:schemeClr>
                </a:gs>
                <a:gs pos="100000">
                  <a:schemeClr val="bg2">
                    <a:alpha val="82000"/>
                    <a:lumMod val="87000"/>
                    <a:lumOff val="13000"/>
                  </a:schemeClr>
                </a:gs>
              </a:gsLst>
              <a:path path="rect">
                <a:fillToRect l="100000" t="100000"/>
              </a:path>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Placeholder 1"/>
          <p:cNvSpPr>
            <a:spLocks noGrp="1"/>
          </p:cNvSpPr>
          <p:nvPr>
            <p:ph type="title"/>
          </p:nvPr>
        </p:nvSpPr>
        <p:spPr>
          <a:xfrm>
            <a:off x="1293813" y="304800"/>
            <a:ext cx="9601200" cy="1219200"/>
          </a:xfrm>
          <a:prstGeom prst="rect">
            <a:avLst/>
          </a:prstGeom>
        </p:spPr>
        <p:txBody>
          <a:bodyPr vert="horz" lIns="91440" tIns="45720" rIns="91440" bIns="45720" rtlCol="0" anchor="b">
            <a:normAutofit/>
          </a:bodyPr>
          <a:lstStyle/>
          <a:p>
            <a:r>
              <a:rPr lang="en-US"/>
              <a:t>Click to edit Master title style</a:t>
            </a:r>
            <a:endParaRPr dirty="0"/>
          </a:p>
        </p:txBody>
      </p:sp>
      <p:sp>
        <p:nvSpPr>
          <p:cNvPr id="3" name="Text Placeholder 2"/>
          <p:cNvSpPr>
            <a:spLocks noGrp="1"/>
          </p:cNvSpPr>
          <p:nvPr>
            <p:ph type="body" idx="1"/>
          </p:nvPr>
        </p:nvSpPr>
        <p:spPr>
          <a:xfrm>
            <a:off x="1293814" y="1828801"/>
            <a:ext cx="9601198" cy="3962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299152" y="6400800"/>
            <a:ext cx="5954835" cy="276228"/>
          </a:xfrm>
          <a:prstGeom prst="rect">
            <a:avLst/>
          </a:prstGeom>
        </p:spPr>
        <p:txBody>
          <a:bodyPr vert="horz" lIns="91440" tIns="45720" rIns="91440" bIns="45720" rtlCol="0" anchor="ctr"/>
          <a:lstStyle>
            <a:lvl1pPr algn="l">
              <a:defRPr sz="1100" cap="all" baseline="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7989510" y="6400800"/>
            <a:ext cx="1548660" cy="276228"/>
          </a:xfrm>
          <a:prstGeom prst="rect">
            <a:avLst/>
          </a:prstGeom>
        </p:spPr>
        <p:txBody>
          <a:bodyPr vert="horz" lIns="91440" tIns="45720" rIns="91440" bIns="45720" rtlCol="0" anchor="ctr"/>
          <a:lstStyle>
            <a:lvl1pPr algn="r">
              <a:defRPr sz="1100">
                <a:solidFill>
                  <a:schemeClr val="tx1"/>
                </a:solidFill>
              </a:defRPr>
            </a:lvl1pPr>
          </a:lstStyle>
          <a:p>
            <a:fld id="{9E583DDF-CA54-461A-A486-592D2374C532}" type="datetimeFigureOut">
              <a:rPr lang="en-US" smtClean="0"/>
              <a:pPr/>
              <a:t>8/6/2023</a:t>
            </a:fld>
            <a:endParaRPr lang="en-US"/>
          </a:p>
        </p:txBody>
      </p:sp>
      <p:sp>
        <p:nvSpPr>
          <p:cNvPr id="6" name="Slide Number Placeholder 5"/>
          <p:cNvSpPr>
            <a:spLocks noGrp="1"/>
          </p:cNvSpPr>
          <p:nvPr>
            <p:ph type="sldNum" sz="quarter" idx="4"/>
          </p:nvPr>
        </p:nvSpPr>
        <p:spPr>
          <a:xfrm>
            <a:off x="9818310"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CA8D9AD5-F248-4919-864A-CFD76CC027D6}" type="slidenum">
              <a:rPr lang="en-US" smtClean="0"/>
              <a:pPr/>
              <a:t>‹#›</a:t>
            </a:fld>
            <a:endParaRPr lang="en-US"/>
          </a:p>
        </p:txBody>
      </p:sp>
    </p:spTree>
    <p:extLst>
      <p:ext uri="{BB962C8B-B14F-4D97-AF65-F5344CB8AC3E}">
        <p14:creationId xmlns:p14="http://schemas.microsoft.com/office/powerpoint/2010/main" val="25637609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2" r:id="rId4"/>
    <p:sldLayoutId id="2147483653" r:id="rId5"/>
    <p:sldLayoutId id="2147483654" r:id="rId6"/>
    <p:sldLayoutId id="2147483655" r:id="rId7"/>
    <p:sldLayoutId id="2147483656" r:id="rId8"/>
    <p:sldLayoutId id="2147483663"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p:titleStyle>
    <p:bodyStyle>
      <a:lvl1pPr marL="274320" indent="-228600" algn="l" defTabSz="914400" rtl="0" eaLnBrk="1" latinLnBrk="0" hangingPunct="1">
        <a:lnSpc>
          <a:spcPct val="90000"/>
        </a:lnSpc>
        <a:spcBef>
          <a:spcPts val="1800"/>
        </a:spcBef>
        <a:buSzPct val="80000"/>
        <a:buFont typeface="Arial" pitchFamily="34" charset="0"/>
        <a:buChar char="•"/>
        <a:defRPr sz="2800" kern="1200">
          <a:solidFill>
            <a:schemeClr val="tx1"/>
          </a:solidFill>
          <a:latin typeface="+mn-lt"/>
          <a:ea typeface="+mn-ea"/>
          <a:cs typeface="+mn-cs"/>
        </a:defRPr>
      </a:lvl1pPr>
      <a:lvl2pPr marL="731520" indent="-228600" algn="l" defTabSz="914400" rtl="0" eaLnBrk="1" latinLnBrk="0" hangingPunct="1">
        <a:lnSpc>
          <a:spcPct val="90000"/>
        </a:lnSpc>
        <a:spcBef>
          <a:spcPts val="600"/>
        </a:spcBef>
        <a:buSzPct val="80000"/>
        <a:buFont typeface="Arial" pitchFamily="34" charset="0"/>
        <a:buChar char="•"/>
        <a:defRPr sz="2400" kern="1200">
          <a:solidFill>
            <a:schemeClr val="tx1"/>
          </a:solidFill>
          <a:latin typeface="+mn-lt"/>
          <a:ea typeface="+mn-ea"/>
          <a:cs typeface="+mn-cs"/>
        </a:defRPr>
      </a:lvl2pPr>
      <a:lvl3pPr marL="1188720" indent="-228600" algn="l" defTabSz="914400" rtl="0" eaLnBrk="1" latinLnBrk="0" hangingPunct="1">
        <a:lnSpc>
          <a:spcPct val="90000"/>
        </a:lnSpc>
        <a:spcBef>
          <a:spcPts val="600"/>
        </a:spcBef>
        <a:buSzPct val="80000"/>
        <a:buFont typeface="Arial" pitchFamily="34" charset="0"/>
        <a:buChar char="•"/>
        <a:defRPr sz="2000" kern="1200">
          <a:solidFill>
            <a:schemeClr val="tx1"/>
          </a:solidFill>
          <a:latin typeface="+mn-lt"/>
          <a:ea typeface="+mn-ea"/>
          <a:cs typeface="+mn-cs"/>
        </a:defRPr>
      </a:lvl3pPr>
      <a:lvl4pPr marL="16459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4pPr>
      <a:lvl5pPr marL="21031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5pPr>
      <a:lvl6pPr marL="25603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6pPr>
      <a:lvl7pPr marL="30175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34747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8pPr>
      <a:lvl9pPr marL="39319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hyperlink" Target="http://localhost:3000/about" TargetMode="Externa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Next JS</a:t>
            </a:r>
          </a:p>
        </p:txBody>
      </p:sp>
      <p:sp>
        <p:nvSpPr>
          <p:cNvPr id="4" name="Subtitle 3"/>
          <p:cNvSpPr>
            <a:spLocks noGrp="1"/>
          </p:cNvSpPr>
          <p:nvPr>
            <p:ph type="subTitle" idx="1"/>
          </p:nvPr>
        </p:nvSpPr>
        <p:spPr/>
        <p:txBody>
          <a:bodyPr/>
          <a:lstStyle/>
          <a:p>
            <a:r>
              <a:rPr lang="en-US" b="1" dirty="0"/>
              <a:t>Subramanian Murugan</a:t>
            </a:r>
          </a:p>
        </p:txBody>
      </p:sp>
    </p:spTree>
    <p:extLst>
      <p:ext uri="{BB962C8B-B14F-4D97-AF65-F5344CB8AC3E}">
        <p14:creationId xmlns:p14="http://schemas.microsoft.com/office/powerpoint/2010/main" val="547177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26595-825E-8737-8AE7-9276C41681A9}"/>
              </a:ext>
            </a:extLst>
          </p:cNvPr>
          <p:cNvSpPr>
            <a:spLocks noGrp="1"/>
          </p:cNvSpPr>
          <p:nvPr>
            <p:ph type="title"/>
          </p:nvPr>
        </p:nvSpPr>
        <p:spPr/>
        <p:txBody>
          <a:bodyPr/>
          <a:lstStyle/>
          <a:p>
            <a:r>
              <a:rPr lang="en-US" dirty="0"/>
              <a:t>Co location</a:t>
            </a:r>
            <a:endParaRPr lang="en-IN" dirty="0"/>
          </a:p>
        </p:txBody>
      </p:sp>
      <p:sp>
        <p:nvSpPr>
          <p:cNvPr id="4" name="Title 1">
            <a:extLst>
              <a:ext uri="{FF2B5EF4-FFF2-40B4-BE49-F238E27FC236}">
                <a16:creationId xmlns:a16="http://schemas.microsoft.com/office/drawing/2014/main" id="{F04F167F-77B5-3953-77D5-55FE7D6B9B46}"/>
              </a:ext>
            </a:extLst>
          </p:cNvPr>
          <p:cNvSpPr txBox="1">
            <a:spLocks/>
          </p:cNvSpPr>
          <p:nvPr/>
        </p:nvSpPr>
        <p:spPr>
          <a:xfrm>
            <a:off x="1391467" y="3133817"/>
            <a:ext cx="9601200" cy="1595022"/>
          </a:xfrm>
          <a:prstGeom prst="rect">
            <a:avLst/>
          </a:prstGeom>
        </p:spPr>
        <p:txBody>
          <a:bodyPr vert="horz" lIns="91440" tIns="45720" rIns="91440" bIns="45720" rtlCol="0" anchor="b">
            <a:normAutofit fontScale="97500"/>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endParaRPr lang="en-IN" dirty="0"/>
          </a:p>
        </p:txBody>
      </p:sp>
      <p:sp>
        <p:nvSpPr>
          <p:cNvPr id="6" name="Title 1">
            <a:extLst>
              <a:ext uri="{FF2B5EF4-FFF2-40B4-BE49-F238E27FC236}">
                <a16:creationId xmlns:a16="http://schemas.microsoft.com/office/drawing/2014/main" id="{EEA5A7D8-E8F0-B76A-4C01-027A6619875E}"/>
              </a:ext>
            </a:extLst>
          </p:cNvPr>
          <p:cNvSpPr txBox="1">
            <a:spLocks/>
          </p:cNvSpPr>
          <p:nvPr/>
        </p:nvSpPr>
        <p:spPr>
          <a:xfrm>
            <a:off x="1543867" y="3286217"/>
            <a:ext cx="9601200" cy="1595022"/>
          </a:xfrm>
          <a:prstGeom prst="rect">
            <a:avLst/>
          </a:prstGeom>
        </p:spPr>
        <p:txBody>
          <a:bodyPr vert="horz" lIns="91440" tIns="45720" rIns="91440" bIns="45720" rtlCol="0" anchor="b">
            <a:normAutofit fontScale="97500"/>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endParaRPr lang="en-IN" dirty="0"/>
          </a:p>
        </p:txBody>
      </p:sp>
      <p:sp>
        <p:nvSpPr>
          <p:cNvPr id="16" name="TextBox 15">
            <a:extLst>
              <a:ext uri="{FF2B5EF4-FFF2-40B4-BE49-F238E27FC236}">
                <a16:creationId xmlns:a16="http://schemas.microsoft.com/office/drawing/2014/main" id="{153AE113-BA1F-2362-C17F-71357163C687}"/>
              </a:ext>
            </a:extLst>
          </p:cNvPr>
          <p:cNvSpPr txBox="1"/>
          <p:nvPr/>
        </p:nvSpPr>
        <p:spPr>
          <a:xfrm>
            <a:off x="1688977" y="2290438"/>
            <a:ext cx="8959155" cy="2062103"/>
          </a:xfrm>
          <a:prstGeom prst="rect">
            <a:avLst/>
          </a:prstGeom>
          <a:solidFill>
            <a:srgbClr val="92D050"/>
          </a:solidFill>
          <a:effectLst>
            <a:outerShdw blurRad="50800" dist="38100" dir="5400000" algn="t" rotWithShape="0">
              <a:prstClr val="black">
                <a:alpha val="40000"/>
              </a:prstClr>
            </a:outerShdw>
          </a:effectLst>
        </p:spPr>
        <p:txBody>
          <a:bodyPr wrap="square">
            <a:spAutoFit/>
          </a:bodyPr>
          <a:lstStyle/>
          <a:p>
            <a:pPr algn="ctr"/>
            <a:r>
              <a:rPr lang="en-US" sz="3200" b="1" dirty="0"/>
              <a:t>In addition to special files, you have the option to </a:t>
            </a:r>
            <a:r>
              <a:rPr lang="en-US" sz="3200" b="1" dirty="0" err="1"/>
              <a:t>colocate</a:t>
            </a:r>
            <a:r>
              <a:rPr lang="en-US" sz="3200" b="1" dirty="0"/>
              <a:t> your own files (e.g. components, styles, tests, </a:t>
            </a:r>
            <a:r>
              <a:rPr lang="en-US" sz="3200" b="1" dirty="0" err="1"/>
              <a:t>etc</a:t>
            </a:r>
            <a:r>
              <a:rPr lang="en-US" sz="3200" b="1" dirty="0"/>
              <a:t>) inside folders in the app directory.</a:t>
            </a:r>
          </a:p>
          <a:p>
            <a:pPr algn="ctr"/>
            <a:endParaRPr lang="en-US" sz="3200" b="1" dirty="0"/>
          </a:p>
        </p:txBody>
      </p:sp>
    </p:spTree>
    <p:extLst>
      <p:ext uri="{BB962C8B-B14F-4D97-AF65-F5344CB8AC3E}">
        <p14:creationId xmlns:p14="http://schemas.microsoft.com/office/powerpoint/2010/main" val="2932595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79CFB-7FDE-35DB-F007-8AF50CC48B7C}"/>
              </a:ext>
            </a:extLst>
          </p:cNvPr>
          <p:cNvSpPr>
            <a:spLocks noGrp="1"/>
          </p:cNvSpPr>
          <p:nvPr>
            <p:ph type="title"/>
          </p:nvPr>
        </p:nvSpPr>
        <p:spPr/>
        <p:txBody>
          <a:bodyPr/>
          <a:lstStyle/>
          <a:p>
            <a:endParaRPr lang="en-IN"/>
          </a:p>
        </p:txBody>
      </p:sp>
      <p:pic>
        <p:nvPicPr>
          <p:cNvPr id="12290" name="Picture 2" descr="An example folder structure with colocated files">
            <a:extLst>
              <a:ext uri="{FF2B5EF4-FFF2-40B4-BE49-F238E27FC236}">
                <a16:creationId xmlns:a16="http://schemas.microsoft.com/office/drawing/2014/main" id="{E1F3741B-D58D-26F5-D59C-97506734F6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338" y="168676"/>
            <a:ext cx="10712835" cy="6600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1392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B0019-7413-5C2D-D6AC-DBA289C2A4D2}"/>
              </a:ext>
            </a:extLst>
          </p:cNvPr>
          <p:cNvSpPr>
            <a:spLocks noGrp="1"/>
          </p:cNvSpPr>
          <p:nvPr>
            <p:ph type="title"/>
          </p:nvPr>
        </p:nvSpPr>
        <p:spPr/>
        <p:txBody>
          <a:bodyPr/>
          <a:lstStyle/>
          <a:p>
            <a:r>
              <a:rPr lang="en-US" b="1" dirty="0">
                <a:solidFill>
                  <a:srgbClr val="FF0000"/>
                </a:solidFill>
              </a:rPr>
              <a:t>Component Types</a:t>
            </a:r>
            <a:endParaRPr lang="en-IN" b="1" dirty="0">
              <a:solidFill>
                <a:srgbClr val="FF0000"/>
              </a:solidFill>
            </a:endParaRPr>
          </a:p>
        </p:txBody>
      </p:sp>
      <p:sp>
        <p:nvSpPr>
          <p:cNvPr id="3" name="Content Placeholder 2">
            <a:extLst>
              <a:ext uri="{FF2B5EF4-FFF2-40B4-BE49-F238E27FC236}">
                <a16:creationId xmlns:a16="http://schemas.microsoft.com/office/drawing/2014/main" id="{9AB66904-43F7-960A-6A61-C3AF66BD3F0B}"/>
              </a:ext>
            </a:extLst>
          </p:cNvPr>
          <p:cNvSpPr>
            <a:spLocks noGrp="1"/>
          </p:cNvSpPr>
          <p:nvPr>
            <p:ph idx="1"/>
          </p:nvPr>
        </p:nvSpPr>
        <p:spPr>
          <a:xfrm>
            <a:off x="1293814" y="1828801"/>
            <a:ext cx="9601198" cy="2698811"/>
          </a:xfrm>
        </p:spPr>
        <p:txBody>
          <a:bodyPr/>
          <a:lstStyle/>
          <a:p>
            <a:r>
              <a:rPr lang="en-US" dirty="0"/>
              <a:t>Server components</a:t>
            </a:r>
          </a:p>
          <a:p>
            <a:r>
              <a:rPr lang="en-US" dirty="0"/>
              <a:t>Client Components</a:t>
            </a:r>
            <a:endParaRPr lang="en-IN" dirty="0"/>
          </a:p>
        </p:txBody>
      </p:sp>
    </p:spTree>
    <p:extLst>
      <p:ext uri="{BB962C8B-B14F-4D97-AF65-F5344CB8AC3E}">
        <p14:creationId xmlns:p14="http://schemas.microsoft.com/office/powerpoint/2010/main" val="143252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727544"/>
            <a:ext cx="9601200" cy="2262447"/>
          </a:xfrm>
        </p:spPr>
        <p:txBody>
          <a:bodyPr/>
          <a:lstStyle/>
          <a:p>
            <a:pPr algn="l"/>
            <a:r>
              <a:rPr lang="en-IN" b="1" i="0" dirty="0">
                <a:solidFill>
                  <a:srgbClr val="171717"/>
                </a:solidFill>
                <a:effectLst/>
                <a:latin typeface="Inter"/>
              </a:rPr>
              <a:t>Routing Fundamentals</a:t>
            </a:r>
            <a:br>
              <a:rPr lang="en-IN" dirty="0"/>
            </a:br>
            <a:endParaRPr lang="en-US" dirty="0"/>
          </a:p>
        </p:txBody>
      </p:sp>
    </p:spTree>
    <p:extLst>
      <p:ext uri="{BB962C8B-B14F-4D97-AF65-F5344CB8AC3E}">
        <p14:creationId xmlns:p14="http://schemas.microsoft.com/office/powerpoint/2010/main" val="4159524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erminology for Component Tree">
            <a:extLst>
              <a:ext uri="{FF2B5EF4-FFF2-40B4-BE49-F238E27FC236}">
                <a16:creationId xmlns:a16="http://schemas.microsoft.com/office/drawing/2014/main" id="{B1B0D069-7957-13C1-1F94-029ABD2D16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7" y="260327"/>
            <a:ext cx="12185983" cy="63373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220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Tree</a:t>
            </a:r>
          </a:p>
        </p:txBody>
      </p:sp>
      <p:sp>
        <p:nvSpPr>
          <p:cNvPr id="6" name="TextBox 5">
            <a:extLst>
              <a:ext uri="{FF2B5EF4-FFF2-40B4-BE49-F238E27FC236}">
                <a16:creationId xmlns:a16="http://schemas.microsoft.com/office/drawing/2014/main" id="{347538F7-75EE-7D8A-E98F-2B519D9232AE}"/>
              </a:ext>
            </a:extLst>
          </p:cNvPr>
          <p:cNvSpPr txBox="1"/>
          <p:nvPr/>
        </p:nvSpPr>
        <p:spPr>
          <a:xfrm>
            <a:off x="2017450" y="2587814"/>
            <a:ext cx="7730231" cy="2862322"/>
          </a:xfrm>
          <a:prstGeom prst="rect">
            <a:avLst/>
          </a:prstGeom>
          <a:noFill/>
        </p:spPr>
        <p:txBody>
          <a:bodyPr wrap="square">
            <a:spAutoFit/>
          </a:bodyPr>
          <a:lstStyle/>
          <a:p>
            <a:pPr algn="ctr"/>
            <a:r>
              <a:rPr lang="en-US" sz="3600" b="1" i="0" dirty="0">
                <a:solidFill>
                  <a:srgbClr val="171717"/>
                </a:solidFill>
                <a:effectLst/>
                <a:latin typeface="Inter"/>
              </a:rPr>
              <a:t>A convention for visualizing a hierarchical structure. For example, a component tree with parent and children components, a folder structure, etc.</a:t>
            </a:r>
          </a:p>
        </p:txBody>
      </p:sp>
    </p:spTree>
    <p:extLst>
      <p:ext uri="{BB962C8B-B14F-4D97-AF65-F5344CB8AC3E}">
        <p14:creationId xmlns:p14="http://schemas.microsoft.com/office/powerpoint/2010/main" val="1457677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0" dirty="0">
                <a:solidFill>
                  <a:srgbClr val="171717"/>
                </a:solidFill>
                <a:effectLst/>
                <a:latin typeface="Inter"/>
              </a:rPr>
              <a:t>Subtree</a:t>
            </a:r>
            <a:endParaRPr lang="en-US" b="1" dirty="0"/>
          </a:p>
        </p:txBody>
      </p:sp>
      <p:sp>
        <p:nvSpPr>
          <p:cNvPr id="6" name="TextBox 5">
            <a:extLst>
              <a:ext uri="{FF2B5EF4-FFF2-40B4-BE49-F238E27FC236}">
                <a16:creationId xmlns:a16="http://schemas.microsoft.com/office/drawing/2014/main" id="{347538F7-75EE-7D8A-E98F-2B519D9232AE}"/>
              </a:ext>
            </a:extLst>
          </p:cNvPr>
          <p:cNvSpPr txBox="1"/>
          <p:nvPr/>
        </p:nvSpPr>
        <p:spPr>
          <a:xfrm>
            <a:off x="1973062" y="3120474"/>
            <a:ext cx="7730231" cy="1200329"/>
          </a:xfrm>
          <a:prstGeom prst="rect">
            <a:avLst/>
          </a:prstGeom>
          <a:noFill/>
        </p:spPr>
        <p:txBody>
          <a:bodyPr wrap="square">
            <a:spAutoFit/>
          </a:bodyPr>
          <a:lstStyle/>
          <a:p>
            <a:pPr algn="ctr"/>
            <a:r>
              <a:rPr lang="en-US" sz="3600" b="0" i="0" dirty="0">
                <a:solidFill>
                  <a:srgbClr val="171717"/>
                </a:solidFill>
                <a:effectLst/>
                <a:latin typeface="Inter"/>
              </a:rPr>
              <a:t>Part of a tree, starting at a new root (first) and ending at the leaves (last).</a:t>
            </a:r>
            <a:endParaRPr lang="en-US" sz="3600" b="1" i="0" dirty="0">
              <a:solidFill>
                <a:srgbClr val="171717"/>
              </a:solidFill>
              <a:effectLst/>
              <a:latin typeface="Inter"/>
            </a:endParaRPr>
          </a:p>
        </p:txBody>
      </p:sp>
    </p:spTree>
    <p:extLst>
      <p:ext uri="{BB962C8B-B14F-4D97-AF65-F5344CB8AC3E}">
        <p14:creationId xmlns:p14="http://schemas.microsoft.com/office/powerpoint/2010/main" val="95301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0" dirty="0">
                <a:solidFill>
                  <a:srgbClr val="171717"/>
                </a:solidFill>
                <a:effectLst/>
                <a:latin typeface="Inter"/>
              </a:rPr>
              <a:t>Root</a:t>
            </a:r>
            <a:endParaRPr lang="en-US" b="1" dirty="0"/>
          </a:p>
        </p:txBody>
      </p:sp>
      <p:sp>
        <p:nvSpPr>
          <p:cNvPr id="6" name="TextBox 5">
            <a:extLst>
              <a:ext uri="{FF2B5EF4-FFF2-40B4-BE49-F238E27FC236}">
                <a16:creationId xmlns:a16="http://schemas.microsoft.com/office/drawing/2014/main" id="{347538F7-75EE-7D8A-E98F-2B519D9232AE}"/>
              </a:ext>
            </a:extLst>
          </p:cNvPr>
          <p:cNvSpPr txBox="1"/>
          <p:nvPr/>
        </p:nvSpPr>
        <p:spPr>
          <a:xfrm>
            <a:off x="1973062" y="3120474"/>
            <a:ext cx="7730231" cy="1200329"/>
          </a:xfrm>
          <a:prstGeom prst="rect">
            <a:avLst/>
          </a:prstGeom>
          <a:noFill/>
        </p:spPr>
        <p:txBody>
          <a:bodyPr wrap="square">
            <a:spAutoFit/>
          </a:bodyPr>
          <a:lstStyle/>
          <a:p>
            <a:pPr algn="l"/>
            <a:r>
              <a:rPr lang="en-US" sz="3600" b="0" i="0" dirty="0">
                <a:solidFill>
                  <a:srgbClr val="171717"/>
                </a:solidFill>
                <a:effectLst/>
                <a:latin typeface="Inter"/>
              </a:rPr>
              <a:t> The first node in a tree or subtree, such as a root layout.</a:t>
            </a:r>
            <a:endParaRPr lang="en-US" sz="3600" b="1" i="0" dirty="0">
              <a:solidFill>
                <a:srgbClr val="171717"/>
              </a:solidFill>
              <a:effectLst/>
              <a:latin typeface="Inter"/>
            </a:endParaRPr>
          </a:p>
        </p:txBody>
      </p:sp>
    </p:spTree>
    <p:extLst>
      <p:ext uri="{BB962C8B-B14F-4D97-AF65-F5344CB8AC3E}">
        <p14:creationId xmlns:p14="http://schemas.microsoft.com/office/powerpoint/2010/main" val="2735595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0" dirty="0">
                <a:solidFill>
                  <a:srgbClr val="171717"/>
                </a:solidFill>
                <a:effectLst/>
                <a:latin typeface="Inter"/>
              </a:rPr>
              <a:t>Leaf</a:t>
            </a:r>
            <a:endParaRPr lang="en-US" b="1" dirty="0"/>
          </a:p>
        </p:txBody>
      </p:sp>
      <p:sp>
        <p:nvSpPr>
          <p:cNvPr id="6" name="TextBox 5">
            <a:extLst>
              <a:ext uri="{FF2B5EF4-FFF2-40B4-BE49-F238E27FC236}">
                <a16:creationId xmlns:a16="http://schemas.microsoft.com/office/drawing/2014/main" id="{347538F7-75EE-7D8A-E98F-2B519D9232AE}"/>
              </a:ext>
            </a:extLst>
          </p:cNvPr>
          <p:cNvSpPr txBox="1"/>
          <p:nvPr/>
        </p:nvSpPr>
        <p:spPr>
          <a:xfrm>
            <a:off x="1973062" y="3120474"/>
            <a:ext cx="7730231" cy="1754326"/>
          </a:xfrm>
          <a:prstGeom prst="rect">
            <a:avLst/>
          </a:prstGeom>
          <a:noFill/>
        </p:spPr>
        <p:txBody>
          <a:bodyPr wrap="square">
            <a:spAutoFit/>
          </a:bodyPr>
          <a:lstStyle/>
          <a:p>
            <a:pPr algn="ctr"/>
            <a:r>
              <a:rPr lang="en-US" sz="3600" b="1" i="0" dirty="0">
                <a:solidFill>
                  <a:srgbClr val="171717"/>
                </a:solidFill>
                <a:effectLst/>
                <a:latin typeface="Inter"/>
              </a:rPr>
              <a:t>Nodes in a subtree that have no children, such as the last segment in a URL path.</a:t>
            </a:r>
          </a:p>
        </p:txBody>
      </p:sp>
    </p:spTree>
    <p:extLst>
      <p:ext uri="{BB962C8B-B14F-4D97-AF65-F5344CB8AC3E}">
        <p14:creationId xmlns:p14="http://schemas.microsoft.com/office/powerpoint/2010/main" val="76746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erminology for URL Anatomy">
            <a:extLst>
              <a:ext uri="{FF2B5EF4-FFF2-40B4-BE49-F238E27FC236}">
                <a16:creationId xmlns:a16="http://schemas.microsoft.com/office/drawing/2014/main" id="{12B3E462-1897-22ED-5CFB-46F7BB309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617" y="1633492"/>
            <a:ext cx="11176987" cy="38884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8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Session Agenda</a:t>
            </a:r>
          </a:p>
        </p:txBody>
      </p:sp>
      <p:sp>
        <p:nvSpPr>
          <p:cNvPr id="14" name="Content Placeholder 13"/>
          <p:cNvSpPr>
            <a:spLocks noGrp="1"/>
          </p:cNvSpPr>
          <p:nvPr>
            <p:ph idx="1"/>
          </p:nvPr>
        </p:nvSpPr>
        <p:spPr/>
        <p:txBody>
          <a:bodyPr/>
          <a:lstStyle/>
          <a:p>
            <a:r>
              <a:rPr lang="en-US" dirty="0"/>
              <a:t>Components</a:t>
            </a:r>
          </a:p>
          <a:p>
            <a:r>
              <a:rPr lang="en-US" dirty="0"/>
              <a:t>Routing Fundamentals</a:t>
            </a:r>
          </a:p>
        </p:txBody>
      </p:sp>
    </p:spTree>
    <p:extLst>
      <p:ext uri="{BB962C8B-B14F-4D97-AF65-F5344CB8AC3E}">
        <p14:creationId xmlns:p14="http://schemas.microsoft.com/office/powerpoint/2010/main" val="478088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0" dirty="0">
                <a:solidFill>
                  <a:srgbClr val="171717"/>
                </a:solidFill>
                <a:effectLst/>
                <a:latin typeface="Inter"/>
              </a:rPr>
              <a:t>URL Segment</a:t>
            </a:r>
            <a:endParaRPr lang="en-US" b="1" dirty="0"/>
          </a:p>
        </p:txBody>
      </p:sp>
      <p:sp>
        <p:nvSpPr>
          <p:cNvPr id="6" name="TextBox 5">
            <a:extLst>
              <a:ext uri="{FF2B5EF4-FFF2-40B4-BE49-F238E27FC236}">
                <a16:creationId xmlns:a16="http://schemas.microsoft.com/office/drawing/2014/main" id="{347538F7-75EE-7D8A-E98F-2B519D9232AE}"/>
              </a:ext>
            </a:extLst>
          </p:cNvPr>
          <p:cNvSpPr txBox="1"/>
          <p:nvPr/>
        </p:nvSpPr>
        <p:spPr>
          <a:xfrm>
            <a:off x="1973062" y="3120474"/>
            <a:ext cx="7730231" cy="1200329"/>
          </a:xfrm>
          <a:prstGeom prst="rect">
            <a:avLst/>
          </a:prstGeom>
          <a:noFill/>
        </p:spPr>
        <p:txBody>
          <a:bodyPr wrap="square">
            <a:spAutoFit/>
          </a:bodyPr>
          <a:lstStyle/>
          <a:p>
            <a:pPr algn="ctr"/>
            <a:r>
              <a:rPr lang="en-US" sz="3600" b="0" i="0" dirty="0">
                <a:solidFill>
                  <a:srgbClr val="171717"/>
                </a:solidFill>
                <a:effectLst/>
                <a:latin typeface="Inter"/>
              </a:rPr>
              <a:t>Part of the URL path delimited by slashes</a:t>
            </a:r>
            <a:endParaRPr lang="en-US" sz="3600" b="1" i="0" dirty="0">
              <a:solidFill>
                <a:srgbClr val="171717"/>
              </a:solidFill>
              <a:effectLst/>
              <a:latin typeface="Inter"/>
            </a:endParaRPr>
          </a:p>
        </p:txBody>
      </p:sp>
    </p:spTree>
    <p:extLst>
      <p:ext uri="{BB962C8B-B14F-4D97-AF65-F5344CB8AC3E}">
        <p14:creationId xmlns:p14="http://schemas.microsoft.com/office/powerpoint/2010/main" val="565424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0" dirty="0">
                <a:solidFill>
                  <a:srgbClr val="171717"/>
                </a:solidFill>
                <a:effectLst/>
                <a:latin typeface="Inter"/>
              </a:rPr>
              <a:t>URL Path</a:t>
            </a:r>
            <a:endParaRPr lang="en-US" b="1" dirty="0"/>
          </a:p>
        </p:txBody>
      </p:sp>
      <p:sp>
        <p:nvSpPr>
          <p:cNvPr id="6" name="TextBox 5">
            <a:extLst>
              <a:ext uri="{FF2B5EF4-FFF2-40B4-BE49-F238E27FC236}">
                <a16:creationId xmlns:a16="http://schemas.microsoft.com/office/drawing/2014/main" id="{347538F7-75EE-7D8A-E98F-2B519D9232AE}"/>
              </a:ext>
            </a:extLst>
          </p:cNvPr>
          <p:cNvSpPr txBox="1"/>
          <p:nvPr/>
        </p:nvSpPr>
        <p:spPr>
          <a:xfrm>
            <a:off x="1973062" y="3120474"/>
            <a:ext cx="7730231" cy="1200329"/>
          </a:xfrm>
          <a:prstGeom prst="rect">
            <a:avLst/>
          </a:prstGeom>
          <a:noFill/>
        </p:spPr>
        <p:txBody>
          <a:bodyPr wrap="square">
            <a:spAutoFit/>
          </a:bodyPr>
          <a:lstStyle/>
          <a:p>
            <a:pPr algn="ctr"/>
            <a:r>
              <a:rPr lang="en-US" sz="3600" b="0" i="0" dirty="0">
                <a:solidFill>
                  <a:srgbClr val="171717"/>
                </a:solidFill>
                <a:effectLst/>
                <a:latin typeface="Inter"/>
              </a:rPr>
              <a:t>Part of the URL that comes after the domain (composed of segments).</a:t>
            </a:r>
            <a:endParaRPr lang="en-US" sz="3600" b="1" i="0" dirty="0">
              <a:solidFill>
                <a:srgbClr val="171717"/>
              </a:solidFill>
              <a:effectLst/>
              <a:latin typeface="Inter"/>
            </a:endParaRPr>
          </a:p>
        </p:txBody>
      </p:sp>
    </p:spTree>
    <p:extLst>
      <p:ext uri="{BB962C8B-B14F-4D97-AF65-F5344CB8AC3E}">
        <p14:creationId xmlns:p14="http://schemas.microsoft.com/office/powerpoint/2010/main" val="3188731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0" dirty="0">
                <a:solidFill>
                  <a:srgbClr val="171717"/>
                </a:solidFill>
                <a:effectLst/>
                <a:latin typeface="Inter"/>
              </a:rPr>
              <a:t>URL Path</a:t>
            </a:r>
            <a:endParaRPr lang="en-US" b="1" dirty="0"/>
          </a:p>
        </p:txBody>
      </p:sp>
      <p:sp>
        <p:nvSpPr>
          <p:cNvPr id="6" name="TextBox 5">
            <a:extLst>
              <a:ext uri="{FF2B5EF4-FFF2-40B4-BE49-F238E27FC236}">
                <a16:creationId xmlns:a16="http://schemas.microsoft.com/office/drawing/2014/main" id="{347538F7-75EE-7D8A-E98F-2B519D9232AE}"/>
              </a:ext>
            </a:extLst>
          </p:cNvPr>
          <p:cNvSpPr txBox="1"/>
          <p:nvPr/>
        </p:nvSpPr>
        <p:spPr>
          <a:xfrm>
            <a:off x="1973062" y="3120474"/>
            <a:ext cx="7730231" cy="1200329"/>
          </a:xfrm>
          <a:prstGeom prst="rect">
            <a:avLst/>
          </a:prstGeom>
          <a:noFill/>
        </p:spPr>
        <p:txBody>
          <a:bodyPr wrap="square">
            <a:spAutoFit/>
          </a:bodyPr>
          <a:lstStyle/>
          <a:p>
            <a:pPr algn="ctr"/>
            <a:r>
              <a:rPr lang="en-US" sz="3600" b="0" i="0" dirty="0">
                <a:solidFill>
                  <a:srgbClr val="171717"/>
                </a:solidFill>
                <a:effectLst/>
                <a:latin typeface="Inter"/>
              </a:rPr>
              <a:t>Part of the URL that comes after the domain (composed of segments).</a:t>
            </a:r>
            <a:endParaRPr lang="en-US" sz="3600" b="1" i="0" dirty="0">
              <a:solidFill>
                <a:srgbClr val="171717"/>
              </a:solidFill>
              <a:effectLst/>
              <a:latin typeface="Inter"/>
            </a:endParaRPr>
          </a:p>
        </p:txBody>
      </p:sp>
    </p:spTree>
    <p:extLst>
      <p:ext uri="{BB962C8B-B14F-4D97-AF65-F5344CB8AC3E}">
        <p14:creationId xmlns:p14="http://schemas.microsoft.com/office/powerpoint/2010/main" val="1506391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i="0" u="none" strike="noStrike" dirty="0">
                <a:solidFill>
                  <a:srgbClr val="171717"/>
                </a:solidFill>
                <a:effectLst/>
                <a:latin typeface="Inter"/>
              </a:rPr>
              <a:t>Roles of Folders and Files</a:t>
            </a:r>
            <a:endParaRPr lang="en-US" b="1" i="0" dirty="0">
              <a:solidFill>
                <a:srgbClr val="171717"/>
              </a:solidFill>
              <a:effectLst/>
              <a:latin typeface="Inter"/>
            </a:endParaRPr>
          </a:p>
        </p:txBody>
      </p:sp>
      <p:sp>
        <p:nvSpPr>
          <p:cNvPr id="6" name="TextBox 5">
            <a:extLst>
              <a:ext uri="{FF2B5EF4-FFF2-40B4-BE49-F238E27FC236}">
                <a16:creationId xmlns:a16="http://schemas.microsoft.com/office/drawing/2014/main" id="{347538F7-75EE-7D8A-E98F-2B519D9232AE}"/>
              </a:ext>
            </a:extLst>
          </p:cNvPr>
          <p:cNvSpPr txBox="1"/>
          <p:nvPr/>
        </p:nvSpPr>
        <p:spPr>
          <a:xfrm>
            <a:off x="1155099" y="2143929"/>
            <a:ext cx="9878628" cy="4524315"/>
          </a:xfrm>
          <a:prstGeom prst="rect">
            <a:avLst/>
          </a:prstGeom>
          <a:solidFill>
            <a:schemeClr val="bg1">
              <a:lumMod val="85000"/>
            </a:schemeClr>
          </a:solidFill>
        </p:spPr>
        <p:txBody>
          <a:bodyPr wrap="square">
            <a:spAutoFit/>
          </a:bodyPr>
          <a:lstStyle/>
          <a:p>
            <a:pPr algn="ctr"/>
            <a:r>
              <a:rPr lang="en-US" sz="3600" b="1" i="0" dirty="0">
                <a:solidFill>
                  <a:srgbClr val="FF0000"/>
                </a:solidFill>
                <a:effectLst/>
                <a:latin typeface="Inter"/>
              </a:rPr>
              <a:t>Next.js uses a file-system based router where</a:t>
            </a:r>
          </a:p>
          <a:p>
            <a:pPr algn="ctr"/>
            <a:r>
              <a:rPr lang="en-US" sz="3600" b="1" i="0" dirty="0">
                <a:solidFill>
                  <a:srgbClr val="171717"/>
                </a:solidFill>
                <a:effectLst/>
                <a:latin typeface="Inter"/>
              </a:rPr>
              <a:t>Folders are used to define routes.</a:t>
            </a:r>
          </a:p>
          <a:p>
            <a:pPr algn="ctr"/>
            <a:r>
              <a:rPr lang="en-US" sz="3600" b="1" i="0" dirty="0">
                <a:solidFill>
                  <a:srgbClr val="171717"/>
                </a:solidFill>
                <a:effectLst/>
                <a:latin typeface="Inter"/>
              </a:rPr>
              <a:t> A route is a single path of nested folders, following the file-system hierarchy from the root folder down to a final leaf folder that includes a page.js</a:t>
            </a:r>
          </a:p>
          <a:p>
            <a:pPr algn="ctr"/>
            <a:r>
              <a:rPr lang="en-US" sz="3600" b="1" i="0" dirty="0">
                <a:solidFill>
                  <a:srgbClr val="002060"/>
                </a:solidFill>
                <a:effectLst/>
                <a:latin typeface="Inter"/>
              </a:rPr>
              <a:t>Files</a:t>
            </a:r>
            <a:r>
              <a:rPr lang="en-US" sz="3600" b="0" i="0" dirty="0">
                <a:solidFill>
                  <a:srgbClr val="002060"/>
                </a:solidFill>
                <a:effectLst/>
                <a:latin typeface="Inter"/>
              </a:rPr>
              <a:t> are used to create UI that is shown for a route segment.</a:t>
            </a:r>
            <a:endParaRPr lang="en-US" sz="3600" b="1" i="0" dirty="0">
              <a:solidFill>
                <a:srgbClr val="002060"/>
              </a:solidFill>
              <a:effectLst/>
              <a:latin typeface="Inter"/>
            </a:endParaRPr>
          </a:p>
        </p:txBody>
      </p:sp>
    </p:spTree>
    <p:extLst>
      <p:ext uri="{BB962C8B-B14F-4D97-AF65-F5344CB8AC3E}">
        <p14:creationId xmlns:p14="http://schemas.microsoft.com/office/powerpoint/2010/main" val="370126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i="0" u="none" strike="noStrike" dirty="0">
                <a:solidFill>
                  <a:srgbClr val="171717"/>
                </a:solidFill>
                <a:effectLst/>
                <a:latin typeface="Inter"/>
              </a:rPr>
              <a:t>Nested Routing</a:t>
            </a:r>
            <a:endParaRPr lang="en-US" b="1" i="0" dirty="0">
              <a:solidFill>
                <a:srgbClr val="171717"/>
              </a:solidFill>
              <a:effectLst/>
              <a:latin typeface="Inter"/>
            </a:endParaRPr>
          </a:p>
        </p:txBody>
      </p:sp>
      <p:sp>
        <p:nvSpPr>
          <p:cNvPr id="6" name="TextBox 5">
            <a:extLst>
              <a:ext uri="{FF2B5EF4-FFF2-40B4-BE49-F238E27FC236}">
                <a16:creationId xmlns:a16="http://schemas.microsoft.com/office/drawing/2014/main" id="{347538F7-75EE-7D8A-E98F-2B519D9232AE}"/>
              </a:ext>
            </a:extLst>
          </p:cNvPr>
          <p:cNvSpPr txBox="1"/>
          <p:nvPr/>
        </p:nvSpPr>
        <p:spPr>
          <a:xfrm>
            <a:off x="1155099" y="2143929"/>
            <a:ext cx="9878628" cy="2862322"/>
          </a:xfrm>
          <a:prstGeom prst="rect">
            <a:avLst/>
          </a:prstGeom>
          <a:solidFill>
            <a:schemeClr val="bg1">
              <a:lumMod val="85000"/>
            </a:schemeClr>
          </a:solidFill>
        </p:spPr>
        <p:txBody>
          <a:bodyPr wrap="square">
            <a:spAutoFit/>
          </a:bodyPr>
          <a:lstStyle/>
          <a:p>
            <a:pPr algn="ctr"/>
            <a:r>
              <a:rPr lang="en-US" sz="3600" b="1" i="0" dirty="0">
                <a:solidFill>
                  <a:srgbClr val="002060"/>
                </a:solidFill>
                <a:effectLst/>
                <a:latin typeface="Inter"/>
              </a:rPr>
              <a:t>To create a nested route, you can nest folders inside each other. </a:t>
            </a:r>
          </a:p>
          <a:p>
            <a:pPr algn="ctr"/>
            <a:r>
              <a:rPr lang="en-US" sz="3600" b="1" i="0" dirty="0">
                <a:solidFill>
                  <a:srgbClr val="002060"/>
                </a:solidFill>
                <a:effectLst/>
                <a:latin typeface="Inter"/>
              </a:rPr>
              <a:t>For example, you can add a new /dashboard/settings route by nesting two new folders in the app directory.</a:t>
            </a:r>
          </a:p>
        </p:txBody>
      </p:sp>
    </p:spTree>
    <p:extLst>
      <p:ext uri="{BB962C8B-B14F-4D97-AF65-F5344CB8AC3E}">
        <p14:creationId xmlns:p14="http://schemas.microsoft.com/office/powerpoint/2010/main" val="3399725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i="0" u="none" strike="noStrike" dirty="0">
                <a:solidFill>
                  <a:srgbClr val="171717"/>
                </a:solidFill>
                <a:effectLst/>
                <a:latin typeface="Inter"/>
              </a:rPr>
              <a:t>Nested Routing</a:t>
            </a:r>
            <a:endParaRPr lang="en-US" b="1" i="0" dirty="0">
              <a:solidFill>
                <a:srgbClr val="171717"/>
              </a:solidFill>
              <a:effectLst/>
              <a:latin typeface="Inter"/>
            </a:endParaRPr>
          </a:p>
        </p:txBody>
      </p:sp>
      <p:sp>
        <p:nvSpPr>
          <p:cNvPr id="6" name="TextBox 5">
            <a:extLst>
              <a:ext uri="{FF2B5EF4-FFF2-40B4-BE49-F238E27FC236}">
                <a16:creationId xmlns:a16="http://schemas.microsoft.com/office/drawing/2014/main" id="{347538F7-75EE-7D8A-E98F-2B519D9232AE}"/>
              </a:ext>
            </a:extLst>
          </p:cNvPr>
          <p:cNvSpPr txBox="1"/>
          <p:nvPr/>
        </p:nvSpPr>
        <p:spPr>
          <a:xfrm>
            <a:off x="1155099" y="2143929"/>
            <a:ext cx="9878628" cy="3416320"/>
          </a:xfrm>
          <a:prstGeom prst="rect">
            <a:avLst/>
          </a:prstGeom>
          <a:solidFill>
            <a:schemeClr val="bg1">
              <a:lumMod val="85000"/>
            </a:schemeClr>
          </a:solidFill>
        </p:spPr>
        <p:txBody>
          <a:bodyPr wrap="square">
            <a:spAutoFit/>
          </a:bodyPr>
          <a:lstStyle/>
          <a:p>
            <a:pPr algn="ctr"/>
            <a:r>
              <a:rPr lang="en-US" sz="3600" b="1" i="0">
                <a:solidFill>
                  <a:srgbClr val="002060"/>
                </a:solidFill>
                <a:effectLst/>
                <a:latin typeface="Inter"/>
              </a:rPr>
              <a:t>The /dashboard/settings route is composed of three segments:</a:t>
            </a:r>
          </a:p>
          <a:p>
            <a:pPr algn="ctr"/>
            <a:endParaRPr lang="en-US" sz="3600" b="1" i="0">
              <a:solidFill>
                <a:srgbClr val="002060"/>
              </a:solidFill>
              <a:effectLst/>
              <a:latin typeface="Inter"/>
            </a:endParaRPr>
          </a:p>
          <a:p>
            <a:pPr algn="ctr"/>
            <a:r>
              <a:rPr lang="en-US" sz="3600" b="1" i="0">
                <a:solidFill>
                  <a:srgbClr val="002060"/>
                </a:solidFill>
                <a:effectLst/>
                <a:latin typeface="Inter"/>
              </a:rPr>
              <a:t>/ (Root segment)</a:t>
            </a:r>
          </a:p>
          <a:p>
            <a:pPr algn="ctr"/>
            <a:r>
              <a:rPr lang="en-US" sz="3600" b="1" i="0">
                <a:solidFill>
                  <a:srgbClr val="002060"/>
                </a:solidFill>
                <a:effectLst/>
                <a:latin typeface="Inter"/>
              </a:rPr>
              <a:t>dashboard (Segment)</a:t>
            </a:r>
          </a:p>
          <a:p>
            <a:pPr algn="ctr"/>
            <a:r>
              <a:rPr lang="en-US" sz="3600" b="1" i="0">
                <a:solidFill>
                  <a:srgbClr val="002060"/>
                </a:solidFill>
                <a:effectLst/>
                <a:latin typeface="Inter"/>
              </a:rPr>
              <a:t>settings (Leaf segment)</a:t>
            </a:r>
            <a:endParaRPr lang="en-US" sz="3600" b="1" i="0" dirty="0">
              <a:solidFill>
                <a:srgbClr val="002060"/>
              </a:solidFill>
              <a:effectLst/>
              <a:latin typeface="Inter"/>
            </a:endParaRPr>
          </a:p>
        </p:txBody>
      </p:sp>
    </p:spTree>
    <p:extLst>
      <p:ext uri="{BB962C8B-B14F-4D97-AF65-F5344CB8AC3E}">
        <p14:creationId xmlns:p14="http://schemas.microsoft.com/office/powerpoint/2010/main" val="247476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F0D49-7AEF-B4F6-A80F-E225737A70B8}"/>
              </a:ext>
            </a:extLst>
          </p:cNvPr>
          <p:cNvSpPr>
            <a:spLocks noGrp="1"/>
          </p:cNvSpPr>
          <p:nvPr>
            <p:ph type="title"/>
          </p:nvPr>
        </p:nvSpPr>
        <p:spPr>
          <a:xfrm>
            <a:off x="1071871" y="2577483"/>
            <a:ext cx="9601200" cy="1219200"/>
          </a:xfrm>
        </p:spPr>
        <p:txBody>
          <a:bodyPr/>
          <a:lstStyle/>
          <a:p>
            <a:pPr algn="ctr"/>
            <a:r>
              <a:rPr lang="en-US" b="1" dirty="0"/>
              <a:t>Home Route</a:t>
            </a:r>
            <a:endParaRPr lang="en-IN" b="1" dirty="0"/>
          </a:p>
        </p:txBody>
      </p:sp>
    </p:spTree>
    <p:extLst>
      <p:ext uri="{BB962C8B-B14F-4D97-AF65-F5344CB8AC3E}">
        <p14:creationId xmlns:p14="http://schemas.microsoft.com/office/powerpoint/2010/main" val="868230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4C6EF-216D-52B4-010C-6C8B85FF0111}"/>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BE057CC0-CE8D-2883-A274-C2EB2231F9D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21111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837D6-CABC-1121-EA09-E725C64966C4}"/>
              </a:ext>
            </a:extLst>
          </p:cNvPr>
          <p:cNvSpPr>
            <a:spLocks noGrp="1"/>
          </p:cNvSpPr>
          <p:nvPr>
            <p:ph type="title"/>
          </p:nvPr>
        </p:nvSpPr>
        <p:spPr>
          <a:xfrm>
            <a:off x="1187281" y="2604116"/>
            <a:ext cx="9601200" cy="1219200"/>
          </a:xfrm>
        </p:spPr>
        <p:txBody>
          <a:bodyPr/>
          <a:lstStyle/>
          <a:p>
            <a:pPr algn="ctr"/>
            <a:r>
              <a:rPr lang="en-US" b="1" dirty="0"/>
              <a:t>Additional Routes</a:t>
            </a:r>
            <a:endParaRPr lang="en-IN" b="1" dirty="0"/>
          </a:p>
        </p:txBody>
      </p:sp>
    </p:spTree>
    <p:extLst>
      <p:ext uri="{BB962C8B-B14F-4D97-AF65-F5344CB8AC3E}">
        <p14:creationId xmlns:p14="http://schemas.microsoft.com/office/powerpoint/2010/main" val="918393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CD202-47CC-372B-7CDE-9E99EA03E2A7}"/>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5D540B7D-3D85-94A8-3198-85ED9BAD9E2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52136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698A6-27DF-0546-5F76-910E84903A22}"/>
              </a:ext>
            </a:extLst>
          </p:cNvPr>
          <p:cNvSpPr>
            <a:spLocks noGrp="1"/>
          </p:cNvSpPr>
          <p:nvPr>
            <p:ph type="title"/>
          </p:nvPr>
        </p:nvSpPr>
        <p:spPr/>
        <p:txBody>
          <a:bodyPr/>
          <a:lstStyle/>
          <a:p>
            <a:r>
              <a:rPr lang="en-US" b="1" dirty="0"/>
              <a:t>Components</a:t>
            </a:r>
            <a:endParaRPr lang="en-IN" b="1" dirty="0"/>
          </a:p>
        </p:txBody>
      </p:sp>
      <p:sp>
        <p:nvSpPr>
          <p:cNvPr id="3" name="Content Placeholder 2">
            <a:extLst>
              <a:ext uri="{FF2B5EF4-FFF2-40B4-BE49-F238E27FC236}">
                <a16:creationId xmlns:a16="http://schemas.microsoft.com/office/drawing/2014/main" id="{4ACD9DA9-2B72-442F-D67C-B9BD5D8875EF}"/>
              </a:ext>
            </a:extLst>
          </p:cNvPr>
          <p:cNvSpPr>
            <a:spLocks noGrp="1"/>
          </p:cNvSpPr>
          <p:nvPr>
            <p:ph idx="1"/>
          </p:nvPr>
        </p:nvSpPr>
        <p:spPr>
          <a:xfrm>
            <a:off x="1231668" y="2958483"/>
            <a:ext cx="9601198" cy="798989"/>
          </a:xfrm>
        </p:spPr>
        <p:txBody>
          <a:bodyPr/>
          <a:lstStyle/>
          <a:p>
            <a:pPr marL="45720" indent="0" algn="ctr">
              <a:buNone/>
            </a:pPr>
            <a:r>
              <a:rPr lang="en-US" b="1" dirty="0">
                <a:solidFill>
                  <a:srgbClr val="FF0000"/>
                </a:solidFill>
              </a:rPr>
              <a:t>In Next Every thing is component</a:t>
            </a:r>
            <a:endParaRPr lang="en-IN" b="1" dirty="0">
              <a:solidFill>
                <a:srgbClr val="FF0000"/>
              </a:solidFill>
            </a:endParaRPr>
          </a:p>
        </p:txBody>
      </p:sp>
    </p:spTree>
    <p:extLst>
      <p:ext uri="{BB962C8B-B14F-4D97-AF65-F5344CB8AC3E}">
        <p14:creationId xmlns:p14="http://schemas.microsoft.com/office/powerpoint/2010/main" val="217151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A9C89-904C-CA85-AE3A-6B27B445BF55}"/>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C6D4598E-8A41-D7D9-7C10-2BDE8434112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97662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7FD76-C3AC-EB67-9873-6A1F5108E0AF}"/>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7715A042-F326-9BA9-BD5F-3AA742E4B3F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97206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17102-4380-22BD-6F5A-0645047C4E68}"/>
              </a:ext>
            </a:extLst>
          </p:cNvPr>
          <p:cNvSpPr>
            <a:spLocks noGrp="1"/>
          </p:cNvSpPr>
          <p:nvPr>
            <p:ph type="title"/>
          </p:nvPr>
        </p:nvSpPr>
        <p:spPr/>
        <p:txBody>
          <a:bodyPr/>
          <a:lstStyle/>
          <a:p>
            <a:r>
              <a:rPr lang="en-US" dirty="0" err="1"/>
              <a:t>src</a:t>
            </a:r>
            <a:r>
              <a:rPr lang="en-US" dirty="0"/>
              <a:t>/app/about/page.js</a:t>
            </a:r>
            <a:endParaRPr lang="en-IN" dirty="0"/>
          </a:p>
        </p:txBody>
      </p:sp>
      <p:sp>
        <p:nvSpPr>
          <p:cNvPr id="4" name="TextBox 3">
            <a:extLst>
              <a:ext uri="{FF2B5EF4-FFF2-40B4-BE49-F238E27FC236}">
                <a16:creationId xmlns:a16="http://schemas.microsoft.com/office/drawing/2014/main" id="{16DFAB87-B2BF-7921-879A-59D04CEDEFEE}"/>
              </a:ext>
            </a:extLst>
          </p:cNvPr>
          <p:cNvSpPr txBox="1"/>
          <p:nvPr/>
        </p:nvSpPr>
        <p:spPr>
          <a:xfrm>
            <a:off x="1129683" y="2033778"/>
            <a:ext cx="9230557" cy="3416320"/>
          </a:xfrm>
          <a:prstGeom prst="rect">
            <a:avLst/>
          </a:prstGeom>
          <a:noFill/>
        </p:spPr>
        <p:txBody>
          <a:bodyPr wrap="square">
            <a:spAutoFit/>
          </a:bodyPr>
          <a:lstStyle/>
          <a:p>
            <a:r>
              <a:rPr lang="en-IN" b="0" dirty="0">
                <a:solidFill>
                  <a:srgbClr val="0000FF"/>
                </a:solidFill>
                <a:effectLst/>
                <a:latin typeface="hack" panose="020B0609030202020204" pitchFamily="49" charset="0"/>
              </a:rPr>
              <a:t>import</a:t>
            </a:r>
            <a:r>
              <a:rPr lang="en-IN" b="0" dirty="0">
                <a:solidFill>
                  <a:srgbClr val="000000"/>
                </a:solidFill>
                <a:effectLst/>
                <a:latin typeface="hack" panose="020B0609030202020204" pitchFamily="49" charset="0"/>
              </a:rPr>
              <a:t> Image </a:t>
            </a:r>
            <a:r>
              <a:rPr lang="en-IN" b="0" dirty="0">
                <a:solidFill>
                  <a:srgbClr val="0000FF"/>
                </a:solidFill>
                <a:effectLst/>
                <a:latin typeface="hack" panose="020B0609030202020204" pitchFamily="49" charset="0"/>
              </a:rPr>
              <a:t>from</a:t>
            </a:r>
            <a:r>
              <a:rPr lang="en-IN" b="0" dirty="0">
                <a:solidFill>
                  <a:srgbClr val="000000"/>
                </a:solidFill>
                <a:effectLst/>
                <a:latin typeface="hack" panose="020B0609030202020204" pitchFamily="49" charset="0"/>
              </a:rPr>
              <a:t> </a:t>
            </a:r>
            <a:r>
              <a:rPr lang="en-IN" b="0" dirty="0">
                <a:solidFill>
                  <a:srgbClr val="A31515"/>
                </a:solidFill>
                <a:effectLst/>
                <a:latin typeface="hack" panose="020B0609030202020204" pitchFamily="49" charset="0"/>
              </a:rPr>
              <a:t>'next/image'</a:t>
            </a:r>
            <a:endParaRPr lang="en-IN" b="0" dirty="0">
              <a:solidFill>
                <a:srgbClr val="000000"/>
              </a:solidFill>
              <a:effectLst/>
              <a:latin typeface="hack" panose="020B0609030202020204" pitchFamily="49" charset="0"/>
            </a:endParaRPr>
          </a:p>
          <a:p>
            <a:r>
              <a:rPr lang="en-IN" b="0" dirty="0">
                <a:solidFill>
                  <a:srgbClr val="0000FF"/>
                </a:solidFill>
                <a:effectLst/>
                <a:latin typeface="hack" panose="020B0609030202020204" pitchFamily="49" charset="0"/>
              </a:rPr>
              <a:t>import</a:t>
            </a:r>
            <a:r>
              <a:rPr lang="en-IN" b="0" dirty="0">
                <a:solidFill>
                  <a:srgbClr val="000000"/>
                </a:solidFill>
                <a:effectLst/>
                <a:latin typeface="hack" panose="020B0609030202020204" pitchFamily="49" charset="0"/>
              </a:rPr>
              <a:t> styles </a:t>
            </a:r>
            <a:r>
              <a:rPr lang="en-IN" b="0" dirty="0">
                <a:solidFill>
                  <a:srgbClr val="0000FF"/>
                </a:solidFill>
                <a:effectLst/>
                <a:latin typeface="hack" panose="020B0609030202020204" pitchFamily="49" charset="0"/>
              </a:rPr>
              <a:t>from</a:t>
            </a:r>
            <a:r>
              <a:rPr lang="en-IN" b="0" dirty="0">
                <a:solidFill>
                  <a:srgbClr val="000000"/>
                </a:solidFill>
                <a:effectLst/>
                <a:latin typeface="hack" panose="020B0609030202020204" pitchFamily="49" charset="0"/>
              </a:rPr>
              <a:t> </a:t>
            </a:r>
            <a:r>
              <a:rPr lang="en-IN" b="0" dirty="0">
                <a:solidFill>
                  <a:srgbClr val="A31515"/>
                </a:solidFill>
                <a:effectLst/>
                <a:latin typeface="hack" panose="020B0609030202020204" pitchFamily="49" charset="0"/>
              </a:rPr>
              <a:t>'../page.module.css'</a:t>
            </a:r>
            <a:endParaRPr lang="en-IN" b="0" dirty="0">
              <a:solidFill>
                <a:srgbClr val="000000"/>
              </a:solidFill>
              <a:effectLst/>
              <a:latin typeface="hack" panose="020B0609030202020204" pitchFamily="49" charset="0"/>
            </a:endParaRPr>
          </a:p>
          <a:p>
            <a:br>
              <a:rPr lang="en-IN" b="0" dirty="0">
                <a:solidFill>
                  <a:srgbClr val="000000"/>
                </a:solidFill>
                <a:effectLst/>
                <a:latin typeface="hack" panose="020B0609030202020204" pitchFamily="49" charset="0"/>
              </a:rPr>
            </a:br>
            <a:r>
              <a:rPr lang="en-IN" b="0" dirty="0">
                <a:solidFill>
                  <a:srgbClr val="0000FF"/>
                </a:solidFill>
                <a:effectLst/>
                <a:latin typeface="hack" panose="020B0609030202020204" pitchFamily="49" charset="0"/>
              </a:rPr>
              <a:t>export</a:t>
            </a:r>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default</a:t>
            </a:r>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function</a:t>
            </a:r>
            <a:r>
              <a:rPr lang="en-IN" b="0" dirty="0">
                <a:solidFill>
                  <a:srgbClr val="000000"/>
                </a:solidFill>
                <a:effectLst/>
                <a:latin typeface="hack" panose="020B0609030202020204" pitchFamily="49" charset="0"/>
              </a:rPr>
              <a:t> Home() {</a:t>
            </a:r>
          </a:p>
          <a:p>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return</a:t>
            </a:r>
            <a:r>
              <a:rPr lang="en-IN" b="0" dirty="0">
                <a:solidFill>
                  <a:srgbClr val="000000"/>
                </a:solidFill>
                <a:effectLst/>
                <a:latin typeface="hack" panose="020B0609030202020204" pitchFamily="49" charset="0"/>
              </a:rPr>
              <a:t> (</a:t>
            </a: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&lt;main</a:t>
            </a:r>
            <a:r>
              <a:rPr lang="en-IN" b="0" dirty="0">
                <a:solidFill>
                  <a:srgbClr val="000000"/>
                </a:solidFill>
                <a:effectLst/>
                <a:latin typeface="hack" panose="020B0609030202020204" pitchFamily="49" charset="0"/>
              </a:rPr>
              <a:t> </a:t>
            </a:r>
            <a:r>
              <a:rPr lang="en-IN" b="0" dirty="0">
                <a:solidFill>
                  <a:srgbClr val="E50000"/>
                </a:solidFill>
                <a:effectLst/>
                <a:latin typeface="hack" panose="020B0609030202020204" pitchFamily="49" charset="0"/>
              </a:rPr>
              <a:t>className</a:t>
            </a:r>
            <a:r>
              <a:rPr lang="en-IN" b="0" dirty="0">
                <a:solidFill>
                  <a:srgbClr val="000000"/>
                </a:solidFill>
                <a:effectLst/>
                <a:latin typeface="hack" panose="020B0609030202020204" pitchFamily="49" charset="0"/>
              </a:rPr>
              <a:t>=</a:t>
            </a:r>
            <a:r>
              <a:rPr lang="en-IN" b="0" dirty="0">
                <a:solidFill>
                  <a:srgbClr val="0000FF"/>
                </a:solidFill>
                <a:effectLst/>
                <a:latin typeface="hack" panose="020B0609030202020204" pitchFamily="49" charset="0"/>
              </a:rPr>
              <a:t>{</a:t>
            </a:r>
            <a:r>
              <a:rPr lang="en-IN" b="0" dirty="0" err="1">
                <a:solidFill>
                  <a:srgbClr val="000000"/>
                </a:solidFill>
                <a:effectLst/>
                <a:latin typeface="hack" panose="020B0609030202020204" pitchFamily="49" charset="0"/>
              </a:rPr>
              <a:t>styles.main</a:t>
            </a:r>
            <a:r>
              <a:rPr lang="en-IN" b="0" dirty="0">
                <a:solidFill>
                  <a:srgbClr val="0000FF"/>
                </a:solidFill>
                <a:effectLst/>
                <a:latin typeface="hack" panose="020B0609030202020204" pitchFamily="49" charset="0"/>
              </a:rPr>
              <a:t>}</a:t>
            </a:r>
            <a:r>
              <a:rPr lang="en-IN" b="0" dirty="0">
                <a:solidFill>
                  <a:srgbClr val="800000"/>
                </a:solidFill>
                <a:effectLst/>
                <a:latin typeface="hack" panose="020B0609030202020204" pitchFamily="49" charset="0"/>
              </a:rPr>
              <a:t>&gt;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&lt;h1&gt;</a:t>
            </a:r>
            <a:r>
              <a:rPr lang="en-IN" b="0" dirty="0">
                <a:solidFill>
                  <a:srgbClr val="000000"/>
                </a:solidFill>
                <a:effectLst/>
                <a:latin typeface="hack" panose="020B0609030202020204" pitchFamily="49" charset="0"/>
              </a:rPr>
              <a:t>about</a:t>
            </a:r>
            <a:r>
              <a:rPr lang="en-IN" b="0" dirty="0">
                <a:solidFill>
                  <a:srgbClr val="800000"/>
                </a:solidFill>
                <a:effectLst/>
                <a:latin typeface="hack" panose="020B0609030202020204" pitchFamily="49" charset="0"/>
              </a:rPr>
              <a:t>&lt;/h1&gt;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&lt;/main&gt;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p>
          <a:p>
            <a:r>
              <a:rPr lang="en-IN" b="0" dirty="0">
                <a:solidFill>
                  <a:srgbClr val="000000"/>
                </a:solidFill>
                <a:effectLst/>
                <a:latin typeface="hack" panose="020B0609030202020204" pitchFamily="49" charset="0"/>
              </a:rPr>
              <a:t>}</a:t>
            </a:r>
          </a:p>
          <a:p>
            <a:br>
              <a:rPr lang="en-IN" b="0" dirty="0">
                <a:solidFill>
                  <a:srgbClr val="000000"/>
                </a:solidFill>
                <a:effectLst/>
                <a:latin typeface="hack" panose="020B0609030202020204" pitchFamily="49" charset="0"/>
              </a:rPr>
            </a:br>
            <a:endParaRPr lang="en-IN" b="0" dirty="0">
              <a:solidFill>
                <a:srgbClr val="000000"/>
              </a:solidFill>
              <a:effectLst/>
              <a:latin typeface="hack" panose="020B0609030202020204" pitchFamily="49" charset="0"/>
            </a:endParaRPr>
          </a:p>
        </p:txBody>
      </p:sp>
      <p:sp>
        <p:nvSpPr>
          <p:cNvPr id="6" name="TextBox 5">
            <a:extLst>
              <a:ext uri="{FF2B5EF4-FFF2-40B4-BE49-F238E27FC236}">
                <a16:creationId xmlns:a16="http://schemas.microsoft.com/office/drawing/2014/main" id="{31B33A0D-FD0A-EA0D-3E0D-42C885AF03C1}"/>
              </a:ext>
            </a:extLst>
          </p:cNvPr>
          <p:cNvSpPr txBox="1"/>
          <p:nvPr/>
        </p:nvSpPr>
        <p:spPr>
          <a:xfrm>
            <a:off x="1129683" y="5155252"/>
            <a:ext cx="6130030" cy="369332"/>
          </a:xfrm>
          <a:prstGeom prst="rect">
            <a:avLst/>
          </a:prstGeom>
          <a:noFill/>
        </p:spPr>
        <p:txBody>
          <a:bodyPr wrap="square">
            <a:spAutoFit/>
          </a:bodyPr>
          <a:lstStyle/>
          <a:p>
            <a:r>
              <a:rPr lang="en-IN" b="1" dirty="0">
                <a:hlinkClick r:id="rId2"/>
              </a:rPr>
              <a:t>http://localhost:3000/about</a:t>
            </a:r>
            <a:endParaRPr lang="en-IN" b="1" dirty="0"/>
          </a:p>
        </p:txBody>
      </p:sp>
    </p:spTree>
    <p:extLst>
      <p:ext uri="{BB962C8B-B14F-4D97-AF65-F5344CB8AC3E}">
        <p14:creationId xmlns:p14="http://schemas.microsoft.com/office/powerpoint/2010/main" val="369960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3B657-80B0-E6CA-A8DD-7DE9CE7A6955}"/>
              </a:ext>
            </a:extLst>
          </p:cNvPr>
          <p:cNvSpPr>
            <a:spLocks noGrp="1"/>
          </p:cNvSpPr>
          <p:nvPr>
            <p:ph type="title"/>
          </p:nvPr>
        </p:nvSpPr>
        <p:spPr>
          <a:xfrm>
            <a:off x="1295400" y="3110144"/>
            <a:ext cx="9601200" cy="1219200"/>
          </a:xfrm>
        </p:spPr>
        <p:txBody>
          <a:bodyPr/>
          <a:lstStyle/>
          <a:p>
            <a:pPr algn="ctr"/>
            <a:r>
              <a:rPr lang="en-US" b="1" dirty="0"/>
              <a:t>Nested Routes</a:t>
            </a:r>
            <a:endParaRPr lang="en-IN" b="1" dirty="0"/>
          </a:p>
        </p:txBody>
      </p:sp>
    </p:spTree>
    <p:extLst>
      <p:ext uri="{BB962C8B-B14F-4D97-AF65-F5344CB8AC3E}">
        <p14:creationId xmlns:p14="http://schemas.microsoft.com/office/powerpoint/2010/main" val="45633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3C986-0C41-0E93-80BD-89078F22F80E}"/>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2DEC4F15-24B8-34A0-5BAB-0153BAAB7A8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61061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3B657-80B0-E6CA-A8DD-7DE9CE7A6955}"/>
              </a:ext>
            </a:extLst>
          </p:cNvPr>
          <p:cNvSpPr>
            <a:spLocks noGrp="1"/>
          </p:cNvSpPr>
          <p:nvPr>
            <p:ph type="title"/>
          </p:nvPr>
        </p:nvSpPr>
        <p:spPr>
          <a:xfrm>
            <a:off x="1295400" y="3110144"/>
            <a:ext cx="9601200" cy="1219200"/>
          </a:xfrm>
        </p:spPr>
        <p:txBody>
          <a:bodyPr/>
          <a:lstStyle/>
          <a:p>
            <a:pPr algn="ctr"/>
            <a:r>
              <a:rPr lang="en-US" b="1" dirty="0"/>
              <a:t>Dynamic Routes</a:t>
            </a:r>
            <a:endParaRPr lang="en-IN" b="1" dirty="0"/>
          </a:p>
        </p:txBody>
      </p:sp>
    </p:spTree>
    <p:extLst>
      <p:ext uri="{BB962C8B-B14F-4D97-AF65-F5344CB8AC3E}">
        <p14:creationId xmlns:p14="http://schemas.microsoft.com/office/powerpoint/2010/main" val="381537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3B657-80B0-E6CA-A8DD-7DE9CE7A6955}"/>
              </a:ext>
            </a:extLst>
          </p:cNvPr>
          <p:cNvSpPr>
            <a:spLocks noGrp="1"/>
          </p:cNvSpPr>
          <p:nvPr>
            <p:ph type="title"/>
          </p:nvPr>
        </p:nvSpPr>
        <p:spPr>
          <a:xfrm>
            <a:off x="1109709" y="2057400"/>
            <a:ext cx="9827580" cy="2743200"/>
          </a:xfrm>
          <a:solidFill>
            <a:srgbClr val="BFBFBF"/>
          </a:solidFill>
          <a:ln>
            <a:solidFill>
              <a:srgbClr val="FFC000"/>
            </a:solidFill>
          </a:ln>
          <a:effectLst>
            <a:outerShdw blurRad="50800" dist="38100" dir="5400000" algn="t" rotWithShape="0">
              <a:prstClr val="black">
                <a:alpha val="40000"/>
              </a:prstClr>
            </a:outerShdw>
          </a:effectLst>
        </p:spPr>
        <p:txBody>
          <a:bodyPr>
            <a:normAutofit fontScale="90000"/>
          </a:bodyPr>
          <a:lstStyle/>
          <a:p>
            <a:pPr algn="ctr"/>
            <a:r>
              <a:rPr lang="en-US" b="0" i="0" dirty="0">
                <a:solidFill>
                  <a:srgbClr val="171717"/>
                </a:solidFill>
                <a:effectLst/>
                <a:latin typeface="Inter"/>
              </a:rPr>
              <a:t>When you don't know the exact segment names ahead of time and want to create routes from dynamic data, you can use Dynamic Segments that are filled in at request time or </a:t>
            </a:r>
            <a:r>
              <a:rPr lang="en-US" b="0" i="0" u="none" strike="noStrike" dirty="0">
                <a:effectLst/>
                <a:latin typeface="Inter"/>
              </a:rPr>
              <a:t>prerendered</a:t>
            </a:r>
            <a:r>
              <a:rPr lang="en-US" b="0" i="0" dirty="0">
                <a:solidFill>
                  <a:srgbClr val="171717"/>
                </a:solidFill>
                <a:effectLst/>
                <a:latin typeface="Inter"/>
              </a:rPr>
              <a:t> at build time.</a:t>
            </a:r>
            <a:endParaRPr lang="en-IN" b="1" dirty="0"/>
          </a:p>
        </p:txBody>
      </p:sp>
    </p:spTree>
    <p:extLst>
      <p:ext uri="{BB962C8B-B14F-4D97-AF65-F5344CB8AC3E}">
        <p14:creationId xmlns:p14="http://schemas.microsoft.com/office/powerpoint/2010/main" val="20842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3B657-80B0-E6CA-A8DD-7DE9CE7A6955}"/>
              </a:ext>
            </a:extLst>
          </p:cNvPr>
          <p:cNvSpPr>
            <a:spLocks noGrp="1"/>
          </p:cNvSpPr>
          <p:nvPr>
            <p:ph type="title"/>
          </p:nvPr>
        </p:nvSpPr>
        <p:spPr>
          <a:xfrm>
            <a:off x="1109708" y="2057399"/>
            <a:ext cx="9863091" cy="3402367"/>
          </a:xfrm>
          <a:solidFill>
            <a:srgbClr val="BFBFBF"/>
          </a:solidFill>
          <a:ln>
            <a:solidFill>
              <a:srgbClr val="FFC000"/>
            </a:solidFill>
          </a:ln>
          <a:effectLst>
            <a:outerShdw blurRad="50800" dist="38100" dir="5400000" algn="t" rotWithShape="0">
              <a:prstClr val="black">
                <a:alpha val="40000"/>
              </a:prstClr>
            </a:outerShdw>
          </a:effectLst>
        </p:spPr>
        <p:txBody>
          <a:bodyPr>
            <a:normAutofit fontScale="90000"/>
          </a:bodyPr>
          <a:lstStyle/>
          <a:p>
            <a:pPr algn="ctr"/>
            <a:r>
              <a:rPr lang="en-US" b="0" i="0" dirty="0">
                <a:solidFill>
                  <a:srgbClr val="171717"/>
                </a:solidFill>
                <a:effectLst/>
                <a:latin typeface="Inter"/>
              </a:rPr>
              <a:t>A Dynamic Segment can be created by wrapping a folder's name in square brackets</a:t>
            </a:r>
            <a:r>
              <a:rPr lang="en-US" b="1" i="0" dirty="0">
                <a:solidFill>
                  <a:srgbClr val="171717"/>
                </a:solidFill>
                <a:effectLst/>
                <a:latin typeface="Inter"/>
              </a:rPr>
              <a:t>: </a:t>
            </a:r>
            <a:r>
              <a:rPr lang="en-US" b="1" i="0" dirty="0">
                <a:solidFill>
                  <a:srgbClr val="002060"/>
                </a:solidFill>
                <a:effectLst/>
                <a:latin typeface="Inter"/>
              </a:rPr>
              <a:t>[folderName].</a:t>
            </a:r>
            <a:br>
              <a:rPr lang="en-US" b="0" i="0" dirty="0">
                <a:solidFill>
                  <a:srgbClr val="171717"/>
                </a:solidFill>
                <a:effectLst/>
                <a:latin typeface="Inter"/>
              </a:rPr>
            </a:br>
            <a:r>
              <a:rPr lang="en-US" b="0" i="0" dirty="0">
                <a:solidFill>
                  <a:srgbClr val="171717"/>
                </a:solidFill>
                <a:effectLst/>
                <a:latin typeface="Inter"/>
              </a:rPr>
              <a:t> For example, [id] or [slug].</a:t>
            </a:r>
            <a:br>
              <a:rPr lang="en-US" b="0" i="0" dirty="0">
                <a:solidFill>
                  <a:srgbClr val="171717"/>
                </a:solidFill>
                <a:effectLst/>
                <a:latin typeface="Inter"/>
              </a:rPr>
            </a:br>
            <a:br>
              <a:rPr lang="en-US" b="0" i="0" dirty="0">
                <a:solidFill>
                  <a:srgbClr val="171717"/>
                </a:solidFill>
                <a:effectLst/>
                <a:latin typeface="Inter"/>
              </a:rPr>
            </a:br>
            <a:r>
              <a:rPr lang="en-US" b="1" i="0" dirty="0">
                <a:solidFill>
                  <a:srgbClr val="FF0000"/>
                </a:solidFill>
                <a:effectLst/>
                <a:latin typeface="Inter"/>
              </a:rPr>
              <a:t>Dynamic Segments are passed as the params prop to layout, page, route, and </a:t>
            </a:r>
            <a:r>
              <a:rPr lang="en-US" b="1" i="0" dirty="0" err="1">
                <a:solidFill>
                  <a:srgbClr val="FF0000"/>
                </a:solidFill>
                <a:effectLst/>
                <a:latin typeface="Inter"/>
              </a:rPr>
              <a:t>generateMetadata</a:t>
            </a:r>
            <a:r>
              <a:rPr lang="en-US" b="1" i="0" dirty="0">
                <a:solidFill>
                  <a:srgbClr val="FF0000"/>
                </a:solidFill>
                <a:effectLst/>
                <a:latin typeface="Inter"/>
              </a:rPr>
              <a:t> functions..</a:t>
            </a:r>
            <a:endParaRPr lang="en-IN" b="1" dirty="0">
              <a:solidFill>
                <a:srgbClr val="FF0000"/>
              </a:solidFill>
            </a:endParaRPr>
          </a:p>
        </p:txBody>
      </p:sp>
    </p:spTree>
    <p:extLst>
      <p:ext uri="{BB962C8B-B14F-4D97-AF65-F5344CB8AC3E}">
        <p14:creationId xmlns:p14="http://schemas.microsoft.com/office/powerpoint/2010/main" val="1209580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8FFB97-908B-3366-0089-B6681FF99606}"/>
              </a:ext>
            </a:extLst>
          </p:cNvPr>
          <p:cNvPicPr>
            <a:picLocks noChangeAspect="1"/>
          </p:cNvPicPr>
          <p:nvPr/>
        </p:nvPicPr>
        <p:blipFill rotWithShape="1">
          <a:blip r:embed="rId2"/>
          <a:srcRect l="24830" t="16440" r="24927" b="23753"/>
          <a:stretch/>
        </p:blipFill>
        <p:spPr>
          <a:xfrm>
            <a:off x="1439661" y="304058"/>
            <a:ext cx="9559772" cy="64008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72432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11A66-0910-C87B-EC33-5D0190C1D382}"/>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A087B269-E538-1F71-230F-24637636220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02246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A88F5-14C6-0834-2766-4483B94B87AC}"/>
              </a:ext>
            </a:extLst>
          </p:cNvPr>
          <p:cNvSpPr>
            <a:spLocks noGrp="1"/>
          </p:cNvSpPr>
          <p:nvPr>
            <p:ph type="title"/>
          </p:nvPr>
        </p:nvSpPr>
        <p:spPr>
          <a:xfrm>
            <a:off x="1027483" y="2819400"/>
            <a:ext cx="9601200" cy="1219200"/>
          </a:xfrm>
        </p:spPr>
        <p:txBody>
          <a:bodyPr/>
          <a:lstStyle/>
          <a:p>
            <a:pPr algn="ctr"/>
            <a:r>
              <a:rPr lang="en-US" b="1" dirty="0"/>
              <a:t>File Conventions</a:t>
            </a:r>
            <a:endParaRPr lang="en-IN" b="1" dirty="0"/>
          </a:p>
        </p:txBody>
      </p:sp>
    </p:spTree>
    <p:extLst>
      <p:ext uri="{BB962C8B-B14F-4D97-AF65-F5344CB8AC3E}">
        <p14:creationId xmlns:p14="http://schemas.microsoft.com/office/powerpoint/2010/main" val="245363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2D579-F60E-9988-1E5F-6D0F9295198D}"/>
              </a:ext>
            </a:extLst>
          </p:cNvPr>
          <p:cNvSpPr>
            <a:spLocks noGrp="1"/>
          </p:cNvSpPr>
          <p:nvPr>
            <p:ph type="title"/>
          </p:nvPr>
        </p:nvSpPr>
        <p:spPr>
          <a:xfrm>
            <a:off x="734519" y="3429000"/>
            <a:ext cx="9601200" cy="1219200"/>
          </a:xfrm>
        </p:spPr>
        <p:txBody>
          <a:bodyPr/>
          <a:lstStyle/>
          <a:p>
            <a:pPr algn="ctr"/>
            <a:r>
              <a:rPr lang="en-IN" dirty="0"/>
              <a:t>Nested Dynamic Routing</a:t>
            </a:r>
          </a:p>
        </p:txBody>
      </p:sp>
    </p:spTree>
    <p:extLst>
      <p:ext uri="{BB962C8B-B14F-4D97-AF65-F5344CB8AC3E}">
        <p14:creationId xmlns:p14="http://schemas.microsoft.com/office/powerpoint/2010/main" val="2449865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AC2384-9586-C8F9-7324-F425FB412DB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69603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3A5AD-7A3C-072D-9691-69E5132CD522}"/>
              </a:ext>
            </a:extLst>
          </p:cNvPr>
          <p:cNvSpPr>
            <a:spLocks noGrp="1"/>
          </p:cNvSpPr>
          <p:nvPr>
            <p:ph type="title"/>
          </p:nvPr>
        </p:nvSpPr>
        <p:spPr>
          <a:xfrm>
            <a:off x="1400345" y="2630750"/>
            <a:ext cx="9601200" cy="1219200"/>
          </a:xfrm>
        </p:spPr>
        <p:txBody>
          <a:bodyPr/>
          <a:lstStyle/>
          <a:p>
            <a:pPr algn="ctr"/>
            <a:r>
              <a:rPr lang="en-IN" b="1" dirty="0"/>
              <a:t>Static Site Generation -SSG</a:t>
            </a:r>
          </a:p>
        </p:txBody>
      </p:sp>
    </p:spTree>
    <p:extLst>
      <p:ext uri="{BB962C8B-B14F-4D97-AF65-F5344CB8AC3E}">
        <p14:creationId xmlns:p14="http://schemas.microsoft.com/office/powerpoint/2010/main" val="3169453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586EC-0D4B-169F-1051-16FE4258DCFE}"/>
              </a:ext>
            </a:extLst>
          </p:cNvPr>
          <p:cNvSpPr>
            <a:spLocks noGrp="1"/>
          </p:cNvSpPr>
          <p:nvPr>
            <p:ph type="title"/>
          </p:nvPr>
        </p:nvSpPr>
        <p:spPr/>
        <p:txBody>
          <a:bodyPr/>
          <a:lstStyle/>
          <a:p>
            <a:r>
              <a:rPr lang="en-IN" b="1" i="0" u="none" strike="noStrike" dirty="0">
                <a:solidFill>
                  <a:srgbClr val="171717"/>
                </a:solidFill>
                <a:effectLst/>
                <a:latin typeface="Inter"/>
              </a:rPr>
              <a:t>Generating Static Params</a:t>
            </a:r>
            <a:br>
              <a:rPr lang="en-IN" b="1" i="0" dirty="0">
                <a:solidFill>
                  <a:srgbClr val="171717"/>
                </a:solidFill>
                <a:effectLst/>
                <a:latin typeface="Inter"/>
              </a:rPr>
            </a:br>
            <a:endParaRPr lang="en-IN" dirty="0"/>
          </a:p>
        </p:txBody>
      </p:sp>
      <p:sp>
        <p:nvSpPr>
          <p:cNvPr id="4" name="TextBox 3">
            <a:extLst>
              <a:ext uri="{FF2B5EF4-FFF2-40B4-BE49-F238E27FC236}">
                <a16:creationId xmlns:a16="http://schemas.microsoft.com/office/drawing/2014/main" id="{E8105DE4-2C7D-82E3-C36A-34B4A5DB606B}"/>
              </a:ext>
            </a:extLst>
          </p:cNvPr>
          <p:cNvSpPr txBox="1"/>
          <p:nvPr/>
        </p:nvSpPr>
        <p:spPr>
          <a:xfrm>
            <a:off x="1198485" y="2639289"/>
            <a:ext cx="10005133" cy="3046988"/>
          </a:xfrm>
          <a:prstGeom prst="rect">
            <a:avLst/>
          </a:prstGeom>
          <a:solidFill>
            <a:schemeClr val="accent2">
              <a:lumMod val="20000"/>
              <a:lumOff val="80000"/>
            </a:schemeClr>
          </a:solidFill>
          <a:effectLst>
            <a:outerShdw blurRad="50800" dist="38100" dir="5400000" algn="t" rotWithShape="0">
              <a:prstClr val="black">
                <a:alpha val="40000"/>
              </a:prstClr>
            </a:outerShdw>
          </a:effectLst>
        </p:spPr>
        <p:txBody>
          <a:bodyPr wrap="square">
            <a:spAutoFit/>
          </a:bodyPr>
          <a:lstStyle/>
          <a:p>
            <a:pPr algn="ctr"/>
            <a:r>
              <a:rPr lang="en-US" sz="3200" dirty="0"/>
              <a:t>The </a:t>
            </a:r>
            <a:r>
              <a:rPr lang="en-US" sz="3200" dirty="0">
                <a:solidFill>
                  <a:srgbClr val="FF0000"/>
                </a:solidFill>
              </a:rPr>
              <a:t>generateStaticParams</a:t>
            </a:r>
            <a:r>
              <a:rPr lang="en-US" sz="3200" dirty="0"/>
              <a:t> function can be used in combination with dynamic route segments to define the list of route segment parameters that will be statically generated at </a:t>
            </a:r>
            <a:r>
              <a:rPr lang="en-US" sz="3200" b="1" i="1" dirty="0">
                <a:solidFill>
                  <a:srgbClr val="C00000"/>
                </a:solidFill>
              </a:rPr>
              <a:t>build time </a:t>
            </a:r>
            <a:r>
              <a:rPr lang="en-US" sz="3200" dirty="0"/>
              <a:t>instead of </a:t>
            </a:r>
            <a:r>
              <a:rPr lang="en-US" sz="3200" b="1" dirty="0">
                <a:solidFill>
                  <a:srgbClr val="FF0000"/>
                </a:solidFill>
              </a:rPr>
              <a:t>on-demand</a:t>
            </a:r>
            <a:r>
              <a:rPr lang="en-US" sz="3200" dirty="0"/>
              <a:t> at request time.</a:t>
            </a:r>
          </a:p>
          <a:p>
            <a:endParaRPr lang="en-US" sz="3200" dirty="0"/>
          </a:p>
        </p:txBody>
      </p:sp>
    </p:spTree>
    <p:extLst>
      <p:ext uri="{BB962C8B-B14F-4D97-AF65-F5344CB8AC3E}">
        <p14:creationId xmlns:p14="http://schemas.microsoft.com/office/powerpoint/2010/main" val="314679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7200AEA-D844-98B3-C099-BDA057DC4901}"/>
              </a:ext>
            </a:extLst>
          </p:cNvPr>
          <p:cNvPicPr>
            <a:picLocks noChangeAspect="1"/>
          </p:cNvPicPr>
          <p:nvPr/>
        </p:nvPicPr>
        <p:blipFill rotWithShape="1">
          <a:blip r:embed="rId2"/>
          <a:srcRect l="8155" t="36764" r="15461" b="12751"/>
          <a:stretch/>
        </p:blipFill>
        <p:spPr>
          <a:xfrm>
            <a:off x="506027" y="1535836"/>
            <a:ext cx="10649883" cy="39594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70661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F5758-6DAF-0396-C6EE-851BD6EA589D}"/>
              </a:ext>
            </a:extLst>
          </p:cNvPr>
          <p:cNvSpPr>
            <a:spLocks noGrp="1"/>
          </p:cNvSpPr>
          <p:nvPr>
            <p:ph type="title"/>
          </p:nvPr>
        </p:nvSpPr>
        <p:spPr>
          <a:xfrm>
            <a:off x="1293813" y="304800"/>
            <a:ext cx="9643476" cy="733887"/>
          </a:xfrm>
        </p:spPr>
        <p:txBody>
          <a:bodyPr/>
          <a:lstStyle/>
          <a:p>
            <a:r>
              <a:rPr lang="en-IN" dirty="0"/>
              <a:t>app / todos/page.js</a:t>
            </a:r>
          </a:p>
        </p:txBody>
      </p:sp>
      <p:sp>
        <p:nvSpPr>
          <p:cNvPr id="4" name="TextBox 3">
            <a:extLst>
              <a:ext uri="{FF2B5EF4-FFF2-40B4-BE49-F238E27FC236}">
                <a16:creationId xmlns:a16="http://schemas.microsoft.com/office/drawing/2014/main" id="{95DBD72E-FD2A-D49E-753F-839DCB40F8D2}"/>
              </a:ext>
            </a:extLst>
          </p:cNvPr>
          <p:cNvSpPr txBox="1"/>
          <p:nvPr/>
        </p:nvSpPr>
        <p:spPr>
          <a:xfrm>
            <a:off x="3065016" y="1169062"/>
            <a:ext cx="6130030" cy="4524315"/>
          </a:xfrm>
          <a:prstGeom prst="rect">
            <a:avLst/>
          </a:prstGeom>
          <a:noFill/>
        </p:spPr>
        <p:txBody>
          <a:bodyPr wrap="square">
            <a:spAutoFit/>
          </a:bodyPr>
          <a:lstStyle/>
          <a:p>
            <a:r>
              <a:rPr lang="en-IN" b="0" dirty="0">
                <a:solidFill>
                  <a:srgbClr val="0000FF"/>
                </a:solidFill>
                <a:effectLst/>
                <a:latin typeface="hack" panose="020B0609030202020204" pitchFamily="49" charset="0"/>
              </a:rPr>
              <a:t>import</a:t>
            </a:r>
            <a:r>
              <a:rPr lang="en-IN" b="0" dirty="0">
                <a:solidFill>
                  <a:srgbClr val="000000"/>
                </a:solidFill>
                <a:effectLst/>
                <a:latin typeface="hack" panose="020B0609030202020204" pitchFamily="49" charset="0"/>
              </a:rPr>
              <a:t> TODOS </a:t>
            </a:r>
            <a:r>
              <a:rPr lang="en-IN" b="0" dirty="0">
                <a:solidFill>
                  <a:srgbClr val="0000FF"/>
                </a:solidFill>
                <a:effectLst/>
                <a:latin typeface="hack" panose="020B0609030202020204" pitchFamily="49" charset="0"/>
              </a:rPr>
              <a:t>from</a:t>
            </a:r>
            <a:r>
              <a:rPr lang="en-IN" b="0" dirty="0">
                <a:solidFill>
                  <a:srgbClr val="000000"/>
                </a:solidFill>
                <a:effectLst/>
                <a:latin typeface="hack" panose="020B0609030202020204" pitchFamily="49" charset="0"/>
              </a:rPr>
              <a:t> </a:t>
            </a:r>
            <a:r>
              <a:rPr lang="en-IN" b="0" dirty="0">
                <a:solidFill>
                  <a:srgbClr val="A31515"/>
                </a:solidFill>
                <a:effectLst/>
                <a:latin typeface="hack" panose="020B0609030202020204" pitchFamily="49" charset="0"/>
              </a:rPr>
              <a:t>'./todos'</a:t>
            </a:r>
            <a:endParaRPr lang="en-IN" b="0" dirty="0">
              <a:solidFill>
                <a:srgbClr val="000000"/>
              </a:solidFill>
              <a:effectLst/>
              <a:latin typeface="hack" panose="020B0609030202020204" pitchFamily="49" charset="0"/>
            </a:endParaRPr>
          </a:p>
          <a:p>
            <a:r>
              <a:rPr lang="en-IN" b="0" dirty="0">
                <a:solidFill>
                  <a:srgbClr val="0000FF"/>
                </a:solidFill>
                <a:effectLst/>
                <a:latin typeface="hack" panose="020B0609030202020204" pitchFamily="49" charset="0"/>
              </a:rPr>
              <a:t>import</a:t>
            </a:r>
            <a:r>
              <a:rPr lang="en-IN" b="0" dirty="0">
                <a:solidFill>
                  <a:srgbClr val="000000"/>
                </a:solidFill>
                <a:effectLst/>
                <a:latin typeface="hack" panose="020B0609030202020204" pitchFamily="49" charset="0"/>
              </a:rPr>
              <a:t> Link </a:t>
            </a:r>
            <a:r>
              <a:rPr lang="en-IN" b="0" dirty="0">
                <a:solidFill>
                  <a:srgbClr val="0000FF"/>
                </a:solidFill>
                <a:effectLst/>
                <a:latin typeface="hack" panose="020B0609030202020204" pitchFamily="49" charset="0"/>
              </a:rPr>
              <a:t>from</a:t>
            </a:r>
            <a:r>
              <a:rPr lang="en-IN" b="0" dirty="0">
                <a:solidFill>
                  <a:srgbClr val="000000"/>
                </a:solidFill>
                <a:effectLst/>
                <a:latin typeface="hack" panose="020B0609030202020204" pitchFamily="49" charset="0"/>
              </a:rPr>
              <a:t> </a:t>
            </a:r>
            <a:r>
              <a:rPr lang="en-IN" b="0" dirty="0">
                <a:solidFill>
                  <a:srgbClr val="A31515"/>
                </a:solidFill>
                <a:effectLst/>
                <a:latin typeface="hack" panose="020B0609030202020204" pitchFamily="49" charset="0"/>
              </a:rPr>
              <a:t>'next/link'</a:t>
            </a:r>
            <a:endParaRPr lang="en-IN" b="0" dirty="0">
              <a:solidFill>
                <a:srgbClr val="000000"/>
              </a:solidFill>
              <a:effectLst/>
              <a:latin typeface="hack" panose="020B0609030202020204" pitchFamily="49" charset="0"/>
            </a:endParaRPr>
          </a:p>
          <a:p>
            <a:r>
              <a:rPr lang="en-IN" b="0" dirty="0">
                <a:solidFill>
                  <a:srgbClr val="0000FF"/>
                </a:solidFill>
                <a:effectLst/>
                <a:latin typeface="hack" panose="020B0609030202020204" pitchFamily="49" charset="0"/>
              </a:rPr>
              <a:t>export</a:t>
            </a:r>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default</a:t>
            </a:r>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function</a:t>
            </a:r>
            <a:r>
              <a:rPr lang="en-IN" b="0" dirty="0">
                <a:solidFill>
                  <a:srgbClr val="000000"/>
                </a:solidFill>
                <a:effectLst/>
                <a:latin typeface="hack" panose="020B0609030202020204" pitchFamily="49" charset="0"/>
              </a:rPr>
              <a:t> </a:t>
            </a:r>
            <a:r>
              <a:rPr lang="en-IN" b="0" dirty="0" err="1">
                <a:solidFill>
                  <a:srgbClr val="000000"/>
                </a:solidFill>
                <a:effectLst/>
                <a:latin typeface="hack" panose="020B0609030202020204" pitchFamily="49" charset="0"/>
              </a:rPr>
              <a:t>TodosPage</a:t>
            </a:r>
            <a:r>
              <a:rPr lang="en-IN" b="0" dirty="0">
                <a:solidFill>
                  <a:srgbClr val="000000"/>
                </a:solidFill>
                <a:effectLst/>
                <a:latin typeface="hack" panose="020B0609030202020204" pitchFamily="49" charset="0"/>
              </a:rPr>
              <a:t>() {</a:t>
            </a:r>
          </a:p>
          <a:p>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return</a:t>
            </a:r>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&lt;h1&gt;</a:t>
            </a:r>
            <a:r>
              <a:rPr lang="en-IN" b="0" dirty="0">
                <a:solidFill>
                  <a:srgbClr val="000000"/>
                </a:solidFill>
                <a:effectLst/>
                <a:latin typeface="hack" panose="020B0609030202020204" pitchFamily="49" charset="0"/>
              </a:rPr>
              <a:t>Todos Page</a:t>
            </a:r>
            <a:r>
              <a:rPr lang="en-IN" b="0" dirty="0">
                <a:solidFill>
                  <a:srgbClr val="800000"/>
                </a:solidFill>
                <a:effectLst/>
                <a:latin typeface="hack" panose="020B0609030202020204" pitchFamily="49" charset="0"/>
              </a:rPr>
              <a:t>&lt;/h1&gt;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a:t>
            </a:r>
            <a:r>
              <a:rPr lang="en-IN" b="0" dirty="0" err="1">
                <a:solidFill>
                  <a:srgbClr val="800000"/>
                </a:solidFill>
                <a:effectLst/>
                <a:latin typeface="hack" panose="020B0609030202020204" pitchFamily="49" charset="0"/>
              </a:rPr>
              <a:t>ul</a:t>
            </a:r>
            <a:r>
              <a:rPr lang="en-IN" b="0" dirty="0">
                <a:solidFill>
                  <a:srgbClr val="800000"/>
                </a:solidFill>
                <a:effectLst/>
                <a:latin typeface="hack" panose="020B0609030202020204" pitchFamily="49" charset="0"/>
              </a:rPr>
              <a:t>&gt;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a:t>
            </a:r>
            <a:r>
              <a:rPr lang="en-IN" b="0" dirty="0" err="1">
                <a:solidFill>
                  <a:srgbClr val="000000"/>
                </a:solidFill>
                <a:effectLst/>
                <a:latin typeface="hack" panose="020B0609030202020204" pitchFamily="49" charset="0"/>
              </a:rPr>
              <a:t>TODOS.map</a:t>
            </a:r>
            <a:r>
              <a:rPr lang="en-IN" b="0" dirty="0">
                <a:solidFill>
                  <a:srgbClr val="000000"/>
                </a:solidFill>
                <a:effectLst/>
                <a:latin typeface="hack" panose="020B0609030202020204" pitchFamily="49" charset="0"/>
              </a:rPr>
              <a:t>(todo </a:t>
            </a:r>
            <a:r>
              <a:rPr lang="en-IN" b="0" dirty="0">
                <a:solidFill>
                  <a:srgbClr val="0000FF"/>
                </a:solidFill>
                <a:effectLst/>
                <a:latin typeface="hack" panose="020B0609030202020204" pitchFamily="49" charset="0"/>
              </a:rPr>
              <a:t>=&gt;</a:t>
            </a:r>
            <a:r>
              <a:rPr lang="en-IN" b="0" dirty="0">
                <a:solidFill>
                  <a:srgbClr val="000000"/>
                </a:solidFill>
                <a:effectLst/>
                <a:latin typeface="hack" panose="020B0609030202020204" pitchFamily="49" charset="0"/>
              </a:rPr>
              <a:t> {</a:t>
            </a:r>
          </a:p>
          <a:p>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return</a:t>
            </a:r>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&lt;li&gt;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&lt;Link</a:t>
            </a:r>
            <a:r>
              <a:rPr lang="en-IN" b="0" dirty="0">
                <a:solidFill>
                  <a:srgbClr val="000000"/>
                </a:solidFill>
                <a:effectLst/>
                <a:latin typeface="hack" panose="020B0609030202020204" pitchFamily="49" charset="0"/>
              </a:rPr>
              <a:t> </a:t>
            </a:r>
            <a:r>
              <a:rPr lang="en-IN" b="0" dirty="0" err="1">
                <a:solidFill>
                  <a:srgbClr val="E50000"/>
                </a:solidFill>
                <a:effectLst/>
                <a:latin typeface="hack" panose="020B0609030202020204" pitchFamily="49" charset="0"/>
              </a:rPr>
              <a:t>href</a:t>
            </a:r>
            <a:r>
              <a:rPr lang="en-IN" b="0" dirty="0">
                <a:solidFill>
                  <a:srgbClr val="000000"/>
                </a:solidFill>
                <a:effectLst/>
                <a:latin typeface="hack" panose="020B0609030202020204" pitchFamily="49" charset="0"/>
              </a:rPr>
              <a:t>=</a:t>
            </a:r>
            <a:r>
              <a:rPr lang="en-IN" b="0" dirty="0">
                <a:solidFill>
                  <a:srgbClr val="0000FF"/>
                </a:solidFill>
                <a:effectLst/>
                <a:latin typeface="hack" panose="020B0609030202020204" pitchFamily="49" charset="0"/>
              </a:rPr>
              <a:t>{</a:t>
            </a:r>
            <a:r>
              <a:rPr lang="en-IN" b="0" dirty="0">
                <a:solidFill>
                  <a:srgbClr val="A31515"/>
                </a:solidFill>
                <a:effectLst/>
                <a:latin typeface="hack" panose="020B0609030202020204" pitchFamily="49" charset="0"/>
              </a:rPr>
              <a:t>`/todos/</a:t>
            </a:r>
            <a:r>
              <a:rPr lang="en-IN" b="0" dirty="0">
                <a:solidFill>
                  <a:srgbClr val="0000FF"/>
                </a:solidFill>
                <a:effectLst/>
                <a:latin typeface="hack" panose="020B0609030202020204" pitchFamily="49" charset="0"/>
              </a:rPr>
              <a:t>${</a:t>
            </a:r>
            <a:r>
              <a:rPr lang="en-IN" b="0" dirty="0">
                <a:solidFill>
                  <a:srgbClr val="000000"/>
                </a:solidFill>
                <a:effectLst/>
                <a:latin typeface="hack" panose="020B0609030202020204" pitchFamily="49" charset="0"/>
              </a:rPr>
              <a:t>todo.id</a:t>
            </a:r>
            <a:r>
              <a:rPr lang="en-IN" b="0" dirty="0">
                <a:solidFill>
                  <a:srgbClr val="0000FF"/>
                </a:solidFill>
                <a:effectLst/>
                <a:latin typeface="hack" panose="020B0609030202020204" pitchFamily="49" charset="0"/>
              </a:rPr>
              <a:t>}</a:t>
            </a:r>
            <a:r>
              <a:rPr lang="en-IN" b="0" dirty="0">
                <a:solidFill>
                  <a:srgbClr val="A31515"/>
                </a:solidFill>
                <a:effectLst/>
                <a:latin typeface="hack" panose="020B0609030202020204" pitchFamily="49" charset="0"/>
              </a:rPr>
              <a:t>`</a:t>
            </a:r>
            <a:r>
              <a:rPr lang="en-IN" b="0" dirty="0">
                <a:solidFill>
                  <a:srgbClr val="0000FF"/>
                </a:solidFill>
                <a:effectLst/>
                <a:latin typeface="hack" panose="020B0609030202020204" pitchFamily="49" charset="0"/>
              </a:rPr>
              <a:t>}</a:t>
            </a:r>
            <a:r>
              <a:rPr lang="en-IN" b="0" dirty="0">
                <a:solidFill>
                  <a:srgbClr val="800000"/>
                </a:solidFill>
                <a:effectLst/>
                <a:latin typeface="hack" panose="020B0609030202020204" pitchFamily="49" charset="0"/>
              </a:rPr>
              <a:t>&gt;</a:t>
            </a:r>
            <a:r>
              <a:rPr lang="en-IN" b="0" dirty="0">
                <a:solidFill>
                  <a:srgbClr val="0000FF"/>
                </a:solidFill>
                <a:effectLst/>
                <a:latin typeface="hack" panose="020B0609030202020204" pitchFamily="49" charset="0"/>
              </a:rPr>
              <a:t>{</a:t>
            </a:r>
            <a:r>
              <a:rPr lang="en-IN" b="0" dirty="0" err="1">
                <a:solidFill>
                  <a:srgbClr val="000000"/>
                </a:solidFill>
                <a:effectLst/>
                <a:latin typeface="hack" panose="020B0609030202020204" pitchFamily="49" charset="0"/>
              </a:rPr>
              <a:t>todo.title</a:t>
            </a:r>
            <a:r>
              <a:rPr lang="en-IN" b="0" dirty="0">
                <a:solidFill>
                  <a:srgbClr val="0000FF"/>
                </a:solidFill>
                <a:effectLst/>
                <a:latin typeface="hack" panose="020B0609030202020204" pitchFamily="49" charset="0"/>
              </a:rPr>
              <a:t>}</a:t>
            </a:r>
            <a:r>
              <a:rPr lang="en-IN" b="0" dirty="0">
                <a:solidFill>
                  <a:srgbClr val="800000"/>
                </a:solidFill>
                <a:effectLst/>
                <a:latin typeface="hack" panose="020B0609030202020204" pitchFamily="49" charset="0"/>
              </a:rPr>
              <a:t>&lt;/Link&gt;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&lt;/li&gt;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a:t>
            </a:r>
            <a:r>
              <a:rPr lang="en-IN" b="0" dirty="0" err="1">
                <a:solidFill>
                  <a:srgbClr val="800000"/>
                </a:solidFill>
                <a:effectLst/>
                <a:latin typeface="hack" panose="020B0609030202020204" pitchFamily="49" charset="0"/>
              </a:rPr>
              <a:t>ul</a:t>
            </a:r>
            <a:r>
              <a:rPr lang="en-IN" b="0" dirty="0">
                <a:solidFill>
                  <a:srgbClr val="800000"/>
                </a:solidFill>
                <a:effectLst/>
                <a:latin typeface="hack" panose="020B0609030202020204" pitchFamily="49" charset="0"/>
              </a:rPr>
              <a:t>&gt;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a:t>
            </a:r>
          </a:p>
        </p:txBody>
      </p:sp>
    </p:spTree>
    <p:extLst>
      <p:ext uri="{BB962C8B-B14F-4D97-AF65-F5344CB8AC3E}">
        <p14:creationId xmlns:p14="http://schemas.microsoft.com/office/powerpoint/2010/main" val="1073797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2378D1-ECD7-5796-8DD7-504A7E9DF043}"/>
              </a:ext>
            </a:extLst>
          </p:cNvPr>
          <p:cNvSpPr txBox="1"/>
          <p:nvPr/>
        </p:nvSpPr>
        <p:spPr>
          <a:xfrm>
            <a:off x="1757778" y="1354129"/>
            <a:ext cx="9179511" cy="5503871"/>
          </a:xfrm>
          <a:prstGeom prst="rect">
            <a:avLst/>
          </a:prstGeom>
          <a:noFill/>
        </p:spPr>
        <p:txBody>
          <a:bodyPr wrap="square">
            <a:spAutoFit/>
          </a:bodyPr>
          <a:lstStyle/>
          <a:p>
            <a:r>
              <a:rPr lang="en-IN" b="0" dirty="0">
                <a:solidFill>
                  <a:srgbClr val="0000FF"/>
                </a:solidFill>
                <a:effectLst/>
                <a:latin typeface="hack" panose="020B0609030202020204" pitchFamily="49" charset="0"/>
              </a:rPr>
              <a:t>import</a:t>
            </a:r>
            <a:r>
              <a:rPr lang="en-IN" b="0" dirty="0">
                <a:solidFill>
                  <a:srgbClr val="000000"/>
                </a:solidFill>
                <a:effectLst/>
                <a:latin typeface="hack" panose="020B0609030202020204" pitchFamily="49" charset="0"/>
              </a:rPr>
              <a:t> TODOS </a:t>
            </a:r>
            <a:r>
              <a:rPr lang="en-IN" b="0" dirty="0">
                <a:solidFill>
                  <a:srgbClr val="0000FF"/>
                </a:solidFill>
                <a:effectLst/>
                <a:latin typeface="hack" panose="020B0609030202020204" pitchFamily="49" charset="0"/>
              </a:rPr>
              <a:t>from</a:t>
            </a:r>
            <a:r>
              <a:rPr lang="en-IN" b="0" dirty="0">
                <a:solidFill>
                  <a:srgbClr val="000000"/>
                </a:solidFill>
                <a:effectLst/>
                <a:latin typeface="hack" panose="020B0609030202020204" pitchFamily="49" charset="0"/>
              </a:rPr>
              <a:t> </a:t>
            </a:r>
            <a:r>
              <a:rPr lang="en-IN" b="0" dirty="0">
                <a:solidFill>
                  <a:srgbClr val="A31515"/>
                </a:solidFill>
                <a:effectLst/>
                <a:latin typeface="hack" panose="020B0609030202020204" pitchFamily="49" charset="0"/>
              </a:rPr>
              <a:t>'../todos'</a:t>
            </a:r>
            <a:endParaRPr lang="en-IN" b="0" dirty="0">
              <a:solidFill>
                <a:srgbClr val="000000"/>
              </a:solidFill>
              <a:effectLst/>
              <a:latin typeface="hack" panose="020B0609030202020204" pitchFamily="49" charset="0"/>
            </a:endParaRPr>
          </a:p>
          <a:p>
            <a:br>
              <a:rPr lang="en-IN" b="0" dirty="0">
                <a:solidFill>
                  <a:srgbClr val="000000"/>
                </a:solidFill>
                <a:effectLst/>
                <a:latin typeface="hack" panose="020B0609030202020204" pitchFamily="49" charset="0"/>
              </a:rPr>
            </a:br>
            <a:r>
              <a:rPr lang="en-IN" b="0" dirty="0">
                <a:solidFill>
                  <a:srgbClr val="0000FF"/>
                </a:solidFill>
                <a:effectLst/>
                <a:latin typeface="hack" panose="020B0609030202020204" pitchFamily="49" charset="0"/>
              </a:rPr>
              <a:t>export</a:t>
            </a:r>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default</a:t>
            </a:r>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function</a:t>
            </a:r>
            <a:r>
              <a:rPr lang="en-IN" b="0" dirty="0">
                <a:solidFill>
                  <a:srgbClr val="000000"/>
                </a:solidFill>
                <a:effectLst/>
                <a:latin typeface="hack" panose="020B0609030202020204" pitchFamily="49" charset="0"/>
              </a:rPr>
              <a:t> </a:t>
            </a:r>
            <a:r>
              <a:rPr lang="en-IN" b="0" dirty="0" err="1">
                <a:solidFill>
                  <a:srgbClr val="000000"/>
                </a:solidFill>
                <a:effectLst/>
                <a:latin typeface="hack" panose="020B0609030202020204" pitchFamily="49" charset="0"/>
              </a:rPr>
              <a:t>TodoPage</a:t>
            </a:r>
            <a:r>
              <a:rPr lang="en-IN" b="0" dirty="0">
                <a:solidFill>
                  <a:srgbClr val="000000"/>
                </a:solidFill>
                <a:effectLst/>
                <a:latin typeface="hack" panose="020B0609030202020204" pitchFamily="49" charset="0"/>
              </a:rPr>
              <a:t>(props) {</a:t>
            </a:r>
          </a:p>
          <a:p>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return</a:t>
            </a:r>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&lt;div&gt;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&lt;h1&gt;</a:t>
            </a:r>
            <a:r>
              <a:rPr lang="en-IN" b="0" dirty="0">
                <a:solidFill>
                  <a:srgbClr val="000000"/>
                </a:solidFill>
                <a:effectLst/>
                <a:latin typeface="hack" panose="020B0609030202020204" pitchFamily="49" charset="0"/>
              </a:rPr>
              <a:t>Todo Details </a:t>
            </a:r>
            <a:r>
              <a:rPr lang="en-IN" b="0" dirty="0">
                <a:solidFill>
                  <a:srgbClr val="800000"/>
                </a:solidFill>
                <a:effectLst/>
                <a:latin typeface="hack" panose="020B0609030202020204" pitchFamily="49" charset="0"/>
              </a:rPr>
              <a:t>&lt;/h1&gt;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&lt;p&gt;</a:t>
            </a:r>
            <a:r>
              <a:rPr lang="en-IN" b="0" dirty="0">
                <a:solidFill>
                  <a:srgbClr val="0000FF"/>
                </a:solidFill>
                <a:effectLst/>
                <a:latin typeface="hack" panose="020B0609030202020204" pitchFamily="49" charset="0"/>
              </a:rPr>
              <a:t>{</a:t>
            </a:r>
            <a:r>
              <a:rPr lang="en-IN" b="0" dirty="0" err="1">
                <a:solidFill>
                  <a:srgbClr val="000000"/>
                </a:solidFill>
                <a:effectLst/>
                <a:latin typeface="hack" panose="020B0609030202020204" pitchFamily="49" charset="0"/>
              </a:rPr>
              <a:t>JSON.stringify</a:t>
            </a:r>
            <a:r>
              <a:rPr lang="en-IN" b="0" dirty="0">
                <a:solidFill>
                  <a:srgbClr val="000000"/>
                </a:solidFill>
                <a:effectLst/>
                <a:latin typeface="hack" panose="020B0609030202020204" pitchFamily="49" charset="0"/>
              </a:rPr>
              <a:t>(</a:t>
            </a:r>
            <a:r>
              <a:rPr lang="en-IN" b="0" dirty="0" err="1">
                <a:solidFill>
                  <a:srgbClr val="000000"/>
                </a:solidFill>
                <a:effectLst/>
                <a:latin typeface="hack" panose="020B0609030202020204" pitchFamily="49" charset="0"/>
              </a:rPr>
              <a:t>props.params</a:t>
            </a:r>
            <a:r>
              <a:rPr lang="en-IN" b="0" dirty="0">
                <a:solidFill>
                  <a:srgbClr val="000000"/>
                </a:solidFill>
                <a:effectLst/>
                <a:latin typeface="hack" panose="020B0609030202020204" pitchFamily="49" charset="0"/>
              </a:rPr>
              <a:t>)</a:t>
            </a:r>
            <a:r>
              <a:rPr lang="en-IN" b="0" dirty="0">
                <a:solidFill>
                  <a:srgbClr val="0000FF"/>
                </a:solidFill>
                <a:effectLst/>
                <a:latin typeface="hack" panose="020B0609030202020204" pitchFamily="49" charset="0"/>
              </a:rPr>
              <a:t>}</a:t>
            </a:r>
            <a:r>
              <a:rPr lang="en-IN" b="0" dirty="0">
                <a:solidFill>
                  <a:srgbClr val="800000"/>
                </a:solidFill>
                <a:effectLst/>
                <a:latin typeface="hack" panose="020B0609030202020204" pitchFamily="49" charset="0"/>
              </a:rPr>
              <a:t>&lt;/p&gt;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&lt;/div&gt;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a:t>
            </a:r>
          </a:p>
          <a:p>
            <a:br>
              <a:rPr lang="en-IN" b="0" dirty="0">
                <a:solidFill>
                  <a:srgbClr val="000000"/>
                </a:solidFill>
                <a:effectLst/>
                <a:highlight>
                  <a:srgbClr val="FFFF00"/>
                </a:highlight>
                <a:latin typeface="hack" panose="020B0609030202020204" pitchFamily="49" charset="0"/>
              </a:rPr>
            </a:br>
            <a:r>
              <a:rPr lang="en-IN" b="0" dirty="0">
                <a:solidFill>
                  <a:srgbClr val="0000FF"/>
                </a:solidFill>
                <a:effectLst/>
                <a:highlight>
                  <a:srgbClr val="FFFF00"/>
                </a:highlight>
                <a:latin typeface="hack" panose="020B0609030202020204" pitchFamily="49" charset="0"/>
              </a:rPr>
              <a:t>export</a:t>
            </a:r>
            <a:r>
              <a:rPr lang="en-IN" b="0" dirty="0">
                <a:solidFill>
                  <a:srgbClr val="000000"/>
                </a:solidFill>
                <a:effectLst/>
                <a:highlight>
                  <a:srgbClr val="FFFF00"/>
                </a:highlight>
                <a:latin typeface="hack" panose="020B0609030202020204" pitchFamily="49" charset="0"/>
              </a:rPr>
              <a:t> </a:t>
            </a:r>
            <a:r>
              <a:rPr lang="en-IN" b="0" dirty="0">
                <a:solidFill>
                  <a:srgbClr val="0000FF"/>
                </a:solidFill>
                <a:effectLst/>
                <a:highlight>
                  <a:srgbClr val="FFFF00"/>
                </a:highlight>
                <a:latin typeface="hack" panose="020B0609030202020204" pitchFamily="49" charset="0"/>
              </a:rPr>
              <a:t>function</a:t>
            </a:r>
            <a:r>
              <a:rPr lang="en-IN" b="0" dirty="0">
                <a:solidFill>
                  <a:srgbClr val="000000"/>
                </a:solidFill>
                <a:effectLst/>
                <a:highlight>
                  <a:srgbClr val="FFFF00"/>
                </a:highlight>
                <a:latin typeface="hack" panose="020B0609030202020204" pitchFamily="49" charset="0"/>
              </a:rPr>
              <a:t> </a:t>
            </a:r>
            <a:r>
              <a:rPr lang="en-IN" b="0" dirty="0" err="1">
                <a:solidFill>
                  <a:srgbClr val="000000"/>
                </a:solidFill>
                <a:effectLst/>
                <a:highlight>
                  <a:srgbClr val="FFFF00"/>
                </a:highlight>
                <a:latin typeface="hack" panose="020B0609030202020204" pitchFamily="49" charset="0"/>
              </a:rPr>
              <a:t>generateStaticParams</a:t>
            </a:r>
            <a:r>
              <a:rPr lang="en-IN" b="0" dirty="0">
                <a:solidFill>
                  <a:srgbClr val="000000"/>
                </a:solidFill>
                <a:effectLst/>
                <a:highlight>
                  <a:srgbClr val="FFFF00"/>
                </a:highlight>
                <a:latin typeface="hack" panose="020B0609030202020204" pitchFamily="49" charset="0"/>
              </a:rPr>
              <a:t>() {</a:t>
            </a:r>
          </a:p>
          <a:p>
            <a:r>
              <a:rPr lang="en-IN" b="0" dirty="0">
                <a:solidFill>
                  <a:srgbClr val="000000"/>
                </a:solidFill>
                <a:effectLst/>
                <a:highlight>
                  <a:srgbClr val="FFFF00"/>
                </a:highlight>
                <a:latin typeface="hack" panose="020B0609030202020204" pitchFamily="49" charset="0"/>
              </a:rPr>
              <a:t>    </a:t>
            </a:r>
            <a:r>
              <a:rPr lang="en-IN" b="0" dirty="0">
                <a:solidFill>
                  <a:srgbClr val="0000FF"/>
                </a:solidFill>
                <a:effectLst/>
                <a:highlight>
                  <a:srgbClr val="FFFF00"/>
                </a:highlight>
                <a:latin typeface="hack" panose="020B0609030202020204" pitchFamily="49" charset="0"/>
              </a:rPr>
              <a:t>return</a:t>
            </a:r>
            <a:r>
              <a:rPr lang="en-IN" b="0" dirty="0">
                <a:solidFill>
                  <a:srgbClr val="000000"/>
                </a:solidFill>
                <a:effectLst/>
                <a:highlight>
                  <a:srgbClr val="FFFF00"/>
                </a:highlight>
                <a:latin typeface="hack" panose="020B0609030202020204" pitchFamily="49" charset="0"/>
              </a:rPr>
              <a:t> </a:t>
            </a:r>
            <a:r>
              <a:rPr lang="en-IN" b="0" dirty="0" err="1">
                <a:solidFill>
                  <a:srgbClr val="000000"/>
                </a:solidFill>
                <a:effectLst/>
                <a:highlight>
                  <a:srgbClr val="FFFF00"/>
                </a:highlight>
                <a:latin typeface="hack" panose="020B0609030202020204" pitchFamily="49" charset="0"/>
              </a:rPr>
              <a:t>TODOS.map</a:t>
            </a:r>
            <a:r>
              <a:rPr lang="en-IN" b="0" dirty="0">
                <a:solidFill>
                  <a:srgbClr val="000000"/>
                </a:solidFill>
                <a:effectLst/>
                <a:highlight>
                  <a:srgbClr val="FFFF00"/>
                </a:highlight>
                <a:latin typeface="hack" panose="020B0609030202020204" pitchFamily="49" charset="0"/>
              </a:rPr>
              <a:t>(todo </a:t>
            </a:r>
            <a:r>
              <a:rPr lang="en-IN" b="0" dirty="0">
                <a:solidFill>
                  <a:srgbClr val="0000FF"/>
                </a:solidFill>
                <a:effectLst/>
                <a:highlight>
                  <a:srgbClr val="FFFF00"/>
                </a:highlight>
                <a:latin typeface="hack" panose="020B0609030202020204" pitchFamily="49" charset="0"/>
              </a:rPr>
              <a:t>=&gt;</a:t>
            </a:r>
            <a:r>
              <a:rPr lang="en-IN" b="0" dirty="0">
                <a:solidFill>
                  <a:srgbClr val="000000"/>
                </a:solidFill>
                <a:effectLst/>
                <a:highlight>
                  <a:srgbClr val="FFFF00"/>
                </a:highlight>
                <a:latin typeface="hack" panose="020B0609030202020204" pitchFamily="49" charset="0"/>
              </a:rPr>
              <a:t> {</a:t>
            </a:r>
          </a:p>
          <a:p>
            <a:r>
              <a:rPr lang="en-IN" b="0" dirty="0">
                <a:solidFill>
                  <a:srgbClr val="000000"/>
                </a:solidFill>
                <a:effectLst/>
                <a:highlight>
                  <a:srgbClr val="FFFF00"/>
                </a:highlight>
                <a:latin typeface="hack" panose="020B0609030202020204" pitchFamily="49" charset="0"/>
              </a:rPr>
              <a:t>        </a:t>
            </a:r>
            <a:r>
              <a:rPr lang="en-IN" b="0" dirty="0">
                <a:solidFill>
                  <a:srgbClr val="0000FF"/>
                </a:solidFill>
                <a:effectLst/>
                <a:highlight>
                  <a:srgbClr val="FFFF00"/>
                </a:highlight>
                <a:latin typeface="hack" panose="020B0609030202020204" pitchFamily="49" charset="0"/>
              </a:rPr>
              <a:t>let</a:t>
            </a:r>
            <a:r>
              <a:rPr lang="en-IN" b="0" dirty="0">
                <a:solidFill>
                  <a:srgbClr val="000000"/>
                </a:solidFill>
                <a:effectLst/>
                <a:highlight>
                  <a:srgbClr val="FFFF00"/>
                </a:highlight>
                <a:latin typeface="hack" panose="020B0609030202020204" pitchFamily="49" charset="0"/>
              </a:rPr>
              <a:t> id = </a:t>
            </a:r>
            <a:r>
              <a:rPr lang="en-IN" b="0" dirty="0" err="1">
                <a:solidFill>
                  <a:srgbClr val="000000"/>
                </a:solidFill>
                <a:effectLst/>
                <a:highlight>
                  <a:srgbClr val="FFFF00"/>
                </a:highlight>
                <a:latin typeface="hack" panose="020B0609030202020204" pitchFamily="49" charset="0"/>
              </a:rPr>
              <a:t>todo.id.toString</a:t>
            </a:r>
            <a:r>
              <a:rPr lang="en-IN" b="0" dirty="0">
                <a:solidFill>
                  <a:srgbClr val="000000"/>
                </a:solidFill>
                <a:effectLst/>
                <a:highlight>
                  <a:srgbClr val="FFFF00"/>
                </a:highlight>
                <a:latin typeface="hack" panose="020B0609030202020204" pitchFamily="49" charset="0"/>
              </a:rPr>
              <a:t>()</a:t>
            </a:r>
          </a:p>
          <a:p>
            <a:r>
              <a:rPr lang="en-IN" b="0" dirty="0">
                <a:solidFill>
                  <a:srgbClr val="000000"/>
                </a:solidFill>
                <a:effectLst/>
                <a:highlight>
                  <a:srgbClr val="FFFF00"/>
                </a:highlight>
                <a:latin typeface="hack" panose="020B0609030202020204" pitchFamily="49" charset="0"/>
              </a:rPr>
              <a:t>        </a:t>
            </a:r>
            <a:r>
              <a:rPr lang="en-IN" b="0" dirty="0">
                <a:solidFill>
                  <a:srgbClr val="0000FF"/>
                </a:solidFill>
                <a:effectLst/>
                <a:highlight>
                  <a:srgbClr val="FFFF00"/>
                </a:highlight>
                <a:latin typeface="hack" panose="020B0609030202020204" pitchFamily="49" charset="0"/>
              </a:rPr>
              <a:t>return</a:t>
            </a:r>
            <a:r>
              <a:rPr lang="en-IN" b="0" dirty="0">
                <a:solidFill>
                  <a:srgbClr val="000000"/>
                </a:solidFill>
                <a:effectLst/>
                <a:highlight>
                  <a:srgbClr val="FFFF00"/>
                </a:highlight>
                <a:latin typeface="hack" panose="020B0609030202020204" pitchFamily="49" charset="0"/>
              </a:rPr>
              <a:t> {</a:t>
            </a:r>
          </a:p>
          <a:p>
            <a:r>
              <a:rPr lang="en-IN" b="0" dirty="0">
                <a:solidFill>
                  <a:srgbClr val="000000"/>
                </a:solidFill>
                <a:effectLst/>
                <a:highlight>
                  <a:srgbClr val="FFFF00"/>
                </a:highlight>
                <a:latin typeface="hack" panose="020B0609030202020204" pitchFamily="49" charset="0"/>
              </a:rPr>
              <a:t>            id</a:t>
            </a:r>
          </a:p>
          <a:p>
            <a:r>
              <a:rPr lang="en-IN" b="0" dirty="0">
                <a:solidFill>
                  <a:srgbClr val="000000"/>
                </a:solidFill>
                <a:effectLst/>
                <a:highlight>
                  <a:srgbClr val="FFFF00"/>
                </a:highlight>
                <a:latin typeface="hack" panose="020B0609030202020204" pitchFamily="49" charset="0"/>
              </a:rPr>
              <a:t>        }</a:t>
            </a:r>
          </a:p>
          <a:p>
            <a:r>
              <a:rPr lang="en-IN" b="0" dirty="0">
                <a:solidFill>
                  <a:srgbClr val="000000"/>
                </a:solidFill>
                <a:effectLst/>
                <a:highlight>
                  <a:srgbClr val="FFFF00"/>
                </a:highlight>
                <a:latin typeface="hack" panose="020B0609030202020204" pitchFamily="49" charset="0"/>
              </a:rPr>
              <a:t>    })</a:t>
            </a:r>
          </a:p>
          <a:p>
            <a:r>
              <a:rPr lang="en-IN" b="0" dirty="0">
                <a:solidFill>
                  <a:srgbClr val="000000"/>
                </a:solidFill>
                <a:effectLst/>
                <a:highlight>
                  <a:srgbClr val="FFFF00"/>
                </a:highlight>
                <a:latin typeface="hack" panose="020B0609030202020204" pitchFamily="49" charset="0"/>
              </a:rPr>
              <a:t>}</a:t>
            </a:r>
          </a:p>
          <a:p>
            <a:br>
              <a:rPr lang="en-IN" b="0" dirty="0">
                <a:solidFill>
                  <a:srgbClr val="000000"/>
                </a:solidFill>
                <a:effectLst/>
                <a:latin typeface="hack" panose="020B0609030202020204" pitchFamily="49" charset="0"/>
              </a:rPr>
            </a:br>
            <a:endParaRPr lang="en-IN" b="0" dirty="0">
              <a:solidFill>
                <a:srgbClr val="000000"/>
              </a:solidFill>
              <a:effectLst/>
              <a:latin typeface="hack" panose="020B0609030202020204" pitchFamily="49" charset="0"/>
            </a:endParaRPr>
          </a:p>
        </p:txBody>
      </p:sp>
      <p:sp>
        <p:nvSpPr>
          <p:cNvPr id="5" name="Title 1">
            <a:extLst>
              <a:ext uri="{FF2B5EF4-FFF2-40B4-BE49-F238E27FC236}">
                <a16:creationId xmlns:a16="http://schemas.microsoft.com/office/drawing/2014/main" id="{273D4F25-5006-13D3-019B-B4AAEC982B7D}"/>
              </a:ext>
            </a:extLst>
          </p:cNvPr>
          <p:cNvSpPr>
            <a:spLocks noGrp="1"/>
          </p:cNvSpPr>
          <p:nvPr>
            <p:ph type="title"/>
          </p:nvPr>
        </p:nvSpPr>
        <p:spPr>
          <a:xfrm>
            <a:off x="1293813" y="304800"/>
            <a:ext cx="9643476" cy="733887"/>
          </a:xfrm>
        </p:spPr>
        <p:txBody>
          <a:bodyPr/>
          <a:lstStyle/>
          <a:p>
            <a:r>
              <a:rPr lang="en-IN" dirty="0"/>
              <a:t>app / todos/[id]/page.js</a:t>
            </a:r>
          </a:p>
        </p:txBody>
      </p:sp>
    </p:spTree>
    <p:extLst>
      <p:ext uri="{BB962C8B-B14F-4D97-AF65-F5344CB8AC3E}">
        <p14:creationId xmlns:p14="http://schemas.microsoft.com/office/powerpoint/2010/main" val="293214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6C994-2A51-EC02-AE6B-FFAC160BE720}"/>
              </a:ext>
            </a:extLst>
          </p:cNvPr>
          <p:cNvSpPr>
            <a:spLocks noGrp="1"/>
          </p:cNvSpPr>
          <p:nvPr>
            <p:ph type="title"/>
          </p:nvPr>
        </p:nvSpPr>
        <p:spPr>
          <a:xfrm>
            <a:off x="813787" y="1580226"/>
            <a:ext cx="10807083" cy="4385569"/>
          </a:xfrm>
          <a:solidFill>
            <a:srgbClr val="FFFF00"/>
          </a:solidFill>
        </p:spPr>
        <p:txBody>
          <a:bodyPr>
            <a:normAutofit fontScale="90000"/>
          </a:bodyPr>
          <a:lstStyle/>
          <a:p>
            <a:pPr algn="ctr"/>
            <a:r>
              <a:rPr lang="en-US" b="1" dirty="0"/>
              <a:t>The primary benefit of the generateStaticParams function is its smart retrieval of data. </a:t>
            </a:r>
            <a:br>
              <a:rPr lang="en-US" b="1" dirty="0"/>
            </a:br>
            <a:r>
              <a:rPr lang="en-US" b="1" dirty="0"/>
              <a:t>If content is fetched within the generateStaticParams function using a fetch request, the requests are automatically </a:t>
            </a:r>
            <a:r>
              <a:rPr lang="en-US" b="1" dirty="0" err="1"/>
              <a:t>memoized</a:t>
            </a:r>
            <a:r>
              <a:rPr lang="en-US" b="1" dirty="0"/>
              <a:t>. This means a fetch request with the same arguments across multiple generateStaticParams, Layouts, and Pages will only be made once, which decreases build times</a:t>
            </a:r>
            <a:endParaRPr lang="en-IN" b="1" dirty="0"/>
          </a:p>
        </p:txBody>
      </p:sp>
    </p:spTree>
    <p:extLst>
      <p:ext uri="{BB962C8B-B14F-4D97-AF65-F5344CB8AC3E}">
        <p14:creationId xmlns:p14="http://schemas.microsoft.com/office/powerpoint/2010/main" val="3883566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84BA71-062D-6DF7-E6F1-2A8A4EC0AC6D}"/>
              </a:ext>
            </a:extLst>
          </p:cNvPr>
          <p:cNvPicPr>
            <a:picLocks noChangeAspect="1"/>
          </p:cNvPicPr>
          <p:nvPr/>
        </p:nvPicPr>
        <p:blipFill rotWithShape="1">
          <a:blip r:embed="rId2"/>
          <a:srcRect l="7961" t="12557" r="23593" b="18317"/>
          <a:stretch/>
        </p:blipFill>
        <p:spPr>
          <a:xfrm>
            <a:off x="973277" y="580377"/>
            <a:ext cx="9872584" cy="58470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26298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474C04-F033-BFA7-C60B-51D568214632}"/>
              </a:ext>
            </a:extLst>
          </p:cNvPr>
          <p:cNvPicPr>
            <a:picLocks noChangeAspect="1"/>
          </p:cNvPicPr>
          <p:nvPr/>
        </p:nvPicPr>
        <p:blipFill rotWithShape="1">
          <a:blip r:embed="rId2"/>
          <a:srcRect l="18859" t="19158" r="31044" b="7314"/>
          <a:stretch/>
        </p:blipFill>
        <p:spPr>
          <a:xfrm>
            <a:off x="1331652" y="309117"/>
            <a:ext cx="9223898" cy="64350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75657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IN" b="1" i="0" u="none" strike="noStrike" dirty="0">
                <a:solidFill>
                  <a:srgbClr val="171717"/>
                </a:solidFill>
                <a:effectLst/>
                <a:latin typeface="Inter"/>
              </a:rPr>
              <a:t>Component Hierarchy</a:t>
            </a:r>
            <a:endParaRPr lang="en-US" dirty="0"/>
          </a:p>
        </p:txBody>
      </p:sp>
      <p:sp>
        <p:nvSpPr>
          <p:cNvPr id="14" name="Content Placeholder 13"/>
          <p:cNvSpPr>
            <a:spLocks noGrp="1"/>
          </p:cNvSpPr>
          <p:nvPr>
            <p:ph idx="1"/>
          </p:nvPr>
        </p:nvSpPr>
        <p:spPr>
          <a:xfrm>
            <a:off x="1293815" y="1802168"/>
            <a:ext cx="9601198" cy="3962400"/>
          </a:xfrm>
          <a:solidFill>
            <a:srgbClr val="92D050"/>
          </a:solidFill>
        </p:spPr>
        <p:txBody>
          <a:bodyPr>
            <a:normAutofit lnSpcReduction="10000"/>
          </a:bodyPr>
          <a:lstStyle/>
          <a:p>
            <a:r>
              <a:rPr lang="en-US" dirty="0"/>
              <a:t>page.js </a:t>
            </a:r>
          </a:p>
          <a:p>
            <a:r>
              <a:rPr lang="en-US" dirty="0"/>
              <a:t>layout.js</a:t>
            </a:r>
          </a:p>
          <a:p>
            <a:r>
              <a:rPr lang="en-US" dirty="0"/>
              <a:t>nested layout.js</a:t>
            </a:r>
          </a:p>
          <a:p>
            <a:r>
              <a:rPr lang="en-US" dirty="0"/>
              <a:t>template.js</a:t>
            </a:r>
          </a:p>
          <a:p>
            <a:r>
              <a:rPr lang="en-US" dirty="0"/>
              <a:t>error.js (React error boundary)</a:t>
            </a:r>
          </a:p>
          <a:p>
            <a:r>
              <a:rPr lang="en-US" dirty="0"/>
              <a:t>loading.js (React suspense boundary)</a:t>
            </a:r>
          </a:p>
          <a:p>
            <a:r>
              <a:rPr lang="en-US" dirty="0"/>
              <a:t>not-found.js (React error boundary)</a:t>
            </a:r>
          </a:p>
          <a:p>
            <a:endParaRPr lang="en-US" dirty="0"/>
          </a:p>
        </p:txBody>
      </p:sp>
    </p:spTree>
    <p:extLst>
      <p:ext uri="{BB962C8B-B14F-4D97-AF65-F5344CB8AC3E}">
        <p14:creationId xmlns:p14="http://schemas.microsoft.com/office/powerpoint/2010/main" val="210920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B7686-2F26-3966-592E-FAE49BF1A1F5}"/>
              </a:ext>
            </a:extLst>
          </p:cNvPr>
          <p:cNvSpPr>
            <a:spLocks noGrp="1"/>
          </p:cNvSpPr>
          <p:nvPr>
            <p:ph type="title"/>
          </p:nvPr>
        </p:nvSpPr>
        <p:spPr>
          <a:xfrm>
            <a:off x="1295400" y="2819400"/>
            <a:ext cx="9601200" cy="1219200"/>
          </a:xfrm>
        </p:spPr>
        <p:txBody>
          <a:bodyPr/>
          <a:lstStyle/>
          <a:p>
            <a:pPr algn="ctr"/>
            <a:r>
              <a:rPr lang="en-IN" b="1" dirty="0">
                <a:solidFill>
                  <a:srgbClr val="C00000"/>
                </a:solidFill>
              </a:rPr>
              <a:t>Linking and Navigation</a:t>
            </a:r>
          </a:p>
        </p:txBody>
      </p:sp>
    </p:spTree>
    <p:extLst>
      <p:ext uri="{BB962C8B-B14F-4D97-AF65-F5344CB8AC3E}">
        <p14:creationId xmlns:p14="http://schemas.microsoft.com/office/powerpoint/2010/main" val="665869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Ways to Navigate</a:t>
            </a:r>
          </a:p>
        </p:txBody>
      </p:sp>
      <p:sp>
        <p:nvSpPr>
          <p:cNvPr id="14" name="Content Placeholder 13"/>
          <p:cNvSpPr>
            <a:spLocks noGrp="1"/>
          </p:cNvSpPr>
          <p:nvPr>
            <p:ph idx="1"/>
          </p:nvPr>
        </p:nvSpPr>
        <p:spPr/>
        <p:txBody>
          <a:bodyPr/>
          <a:lstStyle/>
          <a:p>
            <a:r>
              <a:rPr lang="en-US" dirty="0"/>
              <a:t>Using the &lt;Link&gt; Component</a:t>
            </a:r>
          </a:p>
          <a:p>
            <a:r>
              <a:rPr lang="en-US" dirty="0"/>
              <a:t>Using the useRouter Hook</a:t>
            </a:r>
          </a:p>
        </p:txBody>
      </p:sp>
    </p:spTree>
    <p:extLst>
      <p:ext uri="{BB962C8B-B14F-4D97-AF65-F5344CB8AC3E}">
        <p14:creationId xmlns:p14="http://schemas.microsoft.com/office/powerpoint/2010/main" val="264538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&lt;Link&gt; Component</a:t>
            </a:r>
          </a:p>
        </p:txBody>
      </p:sp>
      <p:sp>
        <p:nvSpPr>
          <p:cNvPr id="14" name="Content Placeholder 13"/>
          <p:cNvSpPr>
            <a:spLocks noGrp="1"/>
          </p:cNvSpPr>
          <p:nvPr>
            <p:ph idx="1"/>
          </p:nvPr>
        </p:nvSpPr>
        <p:spPr>
          <a:xfrm>
            <a:off x="1293814" y="1828801"/>
            <a:ext cx="9601198" cy="2388092"/>
          </a:xfrm>
        </p:spPr>
        <p:txBody>
          <a:bodyPr/>
          <a:lstStyle/>
          <a:p>
            <a:r>
              <a:rPr lang="en-US" dirty="0"/>
              <a:t>&lt;Link&gt; is a built-in component that extends the HTML &lt;a&gt; tag to provide prefetching and client-side navigation between routes.</a:t>
            </a:r>
          </a:p>
          <a:p>
            <a:r>
              <a:rPr lang="en-US" dirty="0"/>
              <a:t> It is the primary way to navigate between routes in Next.js</a:t>
            </a:r>
          </a:p>
        </p:txBody>
      </p:sp>
      <p:sp>
        <p:nvSpPr>
          <p:cNvPr id="4" name="TextBox 3">
            <a:extLst>
              <a:ext uri="{FF2B5EF4-FFF2-40B4-BE49-F238E27FC236}">
                <a16:creationId xmlns:a16="http://schemas.microsoft.com/office/drawing/2014/main" id="{73E7E333-B42F-8D9A-94B2-71C6478517D4}"/>
              </a:ext>
            </a:extLst>
          </p:cNvPr>
          <p:cNvSpPr txBox="1"/>
          <p:nvPr/>
        </p:nvSpPr>
        <p:spPr>
          <a:xfrm>
            <a:off x="2239393" y="4216893"/>
            <a:ext cx="6130030" cy="1477328"/>
          </a:xfrm>
          <a:prstGeom prst="rect">
            <a:avLst/>
          </a:prstGeom>
          <a:noFill/>
        </p:spPr>
        <p:txBody>
          <a:bodyPr wrap="square">
            <a:spAutoFit/>
          </a:bodyPr>
          <a:lstStyle/>
          <a:p>
            <a:r>
              <a:rPr lang="en-IN" dirty="0">
                <a:highlight>
                  <a:srgbClr val="FFFF00"/>
                </a:highlight>
              </a:rPr>
              <a:t>import Link from 'next/link'</a:t>
            </a:r>
          </a:p>
          <a:p>
            <a:r>
              <a:rPr lang="en-IN" dirty="0">
                <a:highlight>
                  <a:srgbClr val="FFFF00"/>
                </a:highlight>
              </a:rPr>
              <a:t> </a:t>
            </a:r>
          </a:p>
          <a:p>
            <a:r>
              <a:rPr lang="en-IN" dirty="0">
                <a:highlight>
                  <a:srgbClr val="FFFF00"/>
                </a:highlight>
              </a:rPr>
              <a:t>export default function Page() {</a:t>
            </a:r>
          </a:p>
          <a:p>
            <a:r>
              <a:rPr lang="en-IN" dirty="0">
                <a:highlight>
                  <a:srgbClr val="FFFF00"/>
                </a:highlight>
              </a:rPr>
              <a:t>  return &lt;Link </a:t>
            </a:r>
            <a:r>
              <a:rPr lang="en-IN" dirty="0" err="1">
                <a:highlight>
                  <a:srgbClr val="FFFF00"/>
                </a:highlight>
              </a:rPr>
              <a:t>href</a:t>
            </a:r>
            <a:r>
              <a:rPr lang="en-IN" dirty="0">
                <a:highlight>
                  <a:srgbClr val="FFFF00"/>
                </a:highlight>
              </a:rPr>
              <a:t>="/dashboard"&gt;Dashboard&lt;/Link&gt;</a:t>
            </a:r>
          </a:p>
          <a:p>
            <a:r>
              <a:rPr lang="en-IN" dirty="0">
                <a:highlight>
                  <a:srgbClr val="FFFF00"/>
                </a:highlight>
              </a:rPr>
              <a:t>}</a:t>
            </a:r>
          </a:p>
        </p:txBody>
      </p:sp>
    </p:spTree>
    <p:extLst>
      <p:ext uri="{BB962C8B-B14F-4D97-AF65-F5344CB8AC3E}">
        <p14:creationId xmlns:p14="http://schemas.microsoft.com/office/powerpoint/2010/main" val="2733819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9B9F0D-2B11-0D70-67F6-C48D2F1A5F1F}"/>
              </a:ext>
            </a:extLst>
          </p:cNvPr>
          <p:cNvPicPr>
            <a:picLocks noChangeAspect="1"/>
          </p:cNvPicPr>
          <p:nvPr/>
        </p:nvPicPr>
        <p:blipFill rotWithShape="1">
          <a:blip r:embed="rId2"/>
          <a:srcRect l="20971" t="12427" r="26529" b="16117"/>
          <a:stretch/>
        </p:blipFill>
        <p:spPr>
          <a:xfrm>
            <a:off x="0" y="714720"/>
            <a:ext cx="6276513" cy="55839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a:extLst>
              <a:ext uri="{FF2B5EF4-FFF2-40B4-BE49-F238E27FC236}">
                <a16:creationId xmlns:a16="http://schemas.microsoft.com/office/drawing/2014/main" id="{6AA03A7F-F705-1AC7-E394-D43386F638C1}"/>
              </a:ext>
            </a:extLst>
          </p:cNvPr>
          <p:cNvSpPr txBox="1"/>
          <p:nvPr/>
        </p:nvSpPr>
        <p:spPr>
          <a:xfrm>
            <a:off x="6667129" y="1740022"/>
            <a:ext cx="5637322" cy="3693319"/>
          </a:xfrm>
          <a:prstGeom prst="rect">
            <a:avLst/>
          </a:prstGeom>
          <a:noFill/>
        </p:spPr>
        <p:txBody>
          <a:bodyPr wrap="square">
            <a:spAutoFit/>
          </a:bodyPr>
          <a:lstStyle/>
          <a:p>
            <a:r>
              <a:rPr lang="en-IN" b="0" dirty="0">
                <a:solidFill>
                  <a:srgbClr val="A31515"/>
                </a:solidFill>
                <a:effectLst/>
                <a:latin typeface="hack" panose="020B0609030202020204" pitchFamily="49" charset="0"/>
              </a:rPr>
              <a:t>'use client'</a:t>
            </a:r>
            <a:r>
              <a:rPr lang="en-IN" b="0" dirty="0">
                <a:solidFill>
                  <a:srgbClr val="000000"/>
                </a:solidFill>
                <a:effectLst/>
                <a:latin typeface="hack" panose="020B0609030202020204" pitchFamily="49" charset="0"/>
              </a:rPr>
              <a:t>;</a:t>
            </a:r>
          </a:p>
          <a:p>
            <a:br>
              <a:rPr lang="en-IN" b="0" dirty="0">
                <a:solidFill>
                  <a:srgbClr val="000000"/>
                </a:solidFill>
                <a:effectLst/>
                <a:latin typeface="hack" panose="020B0609030202020204" pitchFamily="49" charset="0"/>
              </a:rPr>
            </a:br>
            <a:r>
              <a:rPr lang="en-IN" b="0" dirty="0">
                <a:solidFill>
                  <a:srgbClr val="0000FF"/>
                </a:solidFill>
                <a:effectLst/>
                <a:latin typeface="hack" panose="020B0609030202020204" pitchFamily="49" charset="0"/>
              </a:rPr>
              <a:t>import</a:t>
            </a:r>
            <a:r>
              <a:rPr lang="en-IN" b="0" dirty="0">
                <a:solidFill>
                  <a:srgbClr val="000000"/>
                </a:solidFill>
                <a:effectLst/>
                <a:latin typeface="hack" panose="020B0609030202020204" pitchFamily="49" charset="0"/>
              </a:rPr>
              <a:t> { </a:t>
            </a:r>
            <a:r>
              <a:rPr lang="en-IN" b="0" dirty="0" err="1">
                <a:solidFill>
                  <a:srgbClr val="000000"/>
                </a:solidFill>
                <a:effectLst/>
                <a:latin typeface="hack" panose="020B0609030202020204" pitchFamily="49" charset="0"/>
              </a:rPr>
              <a:t>useRouter</a:t>
            </a:r>
            <a:r>
              <a:rPr lang="en-IN" b="0" dirty="0">
                <a:solidFill>
                  <a:srgbClr val="000000"/>
                </a:solidFill>
                <a:effectLst/>
                <a:latin typeface="hack" panose="020B0609030202020204" pitchFamily="49" charset="0"/>
              </a:rPr>
              <a:t> } </a:t>
            </a:r>
            <a:r>
              <a:rPr lang="en-IN" b="0" dirty="0">
                <a:solidFill>
                  <a:srgbClr val="0000FF"/>
                </a:solidFill>
                <a:effectLst/>
                <a:latin typeface="hack" panose="020B0609030202020204" pitchFamily="49" charset="0"/>
              </a:rPr>
              <a:t>from</a:t>
            </a:r>
            <a:r>
              <a:rPr lang="en-IN" b="0" dirty="0">
                <a:solidFill>
                  <a:srgbClr val="000000"/>
                </a:solidFill>
                <a:effectLst/>
                <a:latin typeface="hack" panose="020B0609030202020204" pitchFamily="49" charset="0"/>
              </a:rPr>
              <a:t> </a:t>
            </a:r>
            <a:r>
              <a:rPr lang="en-IN" b="0" dirty="0">
                <a:solidFill>
                  <a:srgbClr val="A31515"/>
                </a:solidFill>
                <a:effectLst/>
                <a:latin typeface="hack" panose="020B0609030202020204" pitchFamily="49" charset="0"/>
              </a:rPr>
              <a:t>"next/navigation"</a:t>
            </a:r>
            <a:endParaRPr lang="en-IN" b="0" dirty="0">
              <a:solidFill>
                <a:srgbClr val="000000"/>
              </a:solidFill>
              <a:effectLst/>
              <a:latin typeface="hack" panose="020B0609030202020204" pitchFamily="49" charset="0"/>
            </a:endParaRPr>
          </a:p>
          <a:p>
            <a:br>
              <a:rPr lang="en-IN" b="0" dirty="0">
                <a:solidFill>
                  <a:srgbClr val="000000"/>
                </a:solidFill>
                <a:effectLst/>
                <a:latin typeface="hack" panose="020B0609030202020204" pitchFamily="49" charset="0"/>
              </a:rPr>
            </a:br>
            <a:r>
              <a:rPr lang="en-IN" b="0" dirty="0">
                <a:solidFill>
                  <a:srgbClr val="0000FF"/>
                </a:solidFill>
                <a:effectLst/>
                <a:latin typeface="hack" panose="020B0609030202020204" pitchFamily="49" charset="0"/>
              </a:rPr>
              <a:t>export</a:t>
            </a:r>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default</a:t>
            </a:r>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function</a:t>
            </a:r>
            <a:r>
              <a:rPr lang="en-IN" b="0" dirty="0">
                <a:solidFill>
                  <a:srgbClr val="000000"/>
                </a:solidFill>
                <a:effectLst/>
                <a:latin typeface="hack" panose="020B0609030202020204" pitchFamily="49" charset="0"/>
              </a:rPr>
              <a:t> Navigator() {</a:t>
            </a:r>
          </a:p>
          <a:p>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const</a:t>
            </a:r>
            <a:r>
              <a:rPr lang="en-IN" b="0" dirty="0">
                <a:solidFill>
                  <a:srgbClr val="000000"/>
                </a:solidFill>
                <a:effectLst/>
                <a:latin typeface="hack" panose="020B0609030202020204" pitchFamily="49" charset="0"/>
              </a:rPr>
              <a:t> router = </a:t>
            </a:r>
            <a:r>
              <a:rPr lang="en-IN" b="0" dirty="0" err="1">
                <a:solidFill>
                  <a:srgbClr val="000000"/>
                </a:solidFill>
                <a:effectLst/>
                <a:latin typeface="hack" panose="020B0609030202020204" pitchFamily="49" charset="0"/>
              </a:rPr>
              <a:t>useRouter</a:t>
            </a:r>
            <a:r>
              <a:rPr lang="en-IN" b="0" dirty="0">
                <a:solidFill>
                  <a:srgbClr val="000000"/>
                </a:solidFill>
                <a:effectLst/>
                <a:latin typeface="hack" panose="020B0609030202020204" pitchFamily="49" charset="0"/>
              </a:rPr>
              <a:t>();</a:t>
            </a:r>
          </a:p>
          <a:p>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return</a:t>
            </a:r>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&lt;div&gt;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&lt;button</a:t>
            </a:r>
            <a:r>
              <a:rPr lang="en-IN" b="0" dirty="0">
                <a:solidFill>
                  <a:srgbClr val="000000"/>
                </a:solidFill>
                <a:effectLst/>
                <a:latin typeface="hack" panose="020B0609030202020204" pitchFamily="49" charset="0"/>
              </a:rPr>
              <a:t> </a:t>
            </a:r>
            <a:r>
              <a:rPr lang="en-IN" b="0" dirty="0" err="1">
                <a:solidFill>
                  <a:srgbClr val="E50000"/>
                </a:solidFill>
                <a:effectLst/>
                <a:latin typeface="hack" panose="020B0609030202020204" pitchFamily="49" charset="0"/>
              </a:rPr>
              <a:t>onClick</a:t>
            </a:r>
            <a:r>
              <a:rPr lang="en-IN" b="0" dirty="0">
                <a:solidFill>
                  <a:srgbClr val="000000"/>
                </a:solidFill>
                <a:effectLst/>
                <a:latin typeface="hack" panose="020B0609030202020204" pitchFamily="49" charset="0"/>
              </a:rPr>
              <a:t>=</a:t>
            </a:r>
            <a:r>
              <a:rPr lang="en-IN" b="0" dirty="0">
                <a:solidFill>
                  <a:srgbClr val="0000FF"/>
                </a:solidFill>
                <a:effectLst/>
                <a:latin typeface="hack" panose="020B0609030202020204" pitchFamily="49" charset="0"/>
              </a:rPr>
              <a:t>{</a:t>
            </a:r>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=&gt;</a:t>
            </a:r>
            <a:r>
              <a:rPr lang="en-IN" b="0" dirty="0">
                <a:solidFill>
                  <a:srgbClr val="000000"/>
                </a:solidFill>
                <a:effectLst/>
                <a:latin typeface="hack" panose="020B0609030202020204" pitchFamily="49" charset="0"/>
              </a:rPr>
              <a:t> {</a:t>
            </a:r>
          </a:p>
          <a:p>
            <a:r>
              <a:rPr lang="en-IN" b="0" dirty="0">
                <a:solidFill>
                  <a:srgbClr val="000000"/>
                </a:solidFill>
                <a:effectLst/>
                <a:latin typeface="hack" panose="020B0609030202020204" pitchFamily="49" charset="0"/>
              </a:rPr>
              <a:t>            </a:t>
            </a:r>
            <a:r>
              <a:rPr lang="en-IN" b="0" dirty="0" err="1">
                <a:solidFill>
                  <a:srgbClr val="000000"/>
                </a:solidFill>
                <a:effectLst/>
                <a:latin typeface="hack" panose="020B0609030202020204" pitchFamily="49" charset="0"/>
              </a:rPr>
              <a:t>router.push</a:t>
            </a:r>
            <a:r>
              <a:rPr lang="en-IN" b="0" dirty="0">
                <a:solidFill>
                  <a:srgbClr val="000000"/>
                </a:solidFill>
                <a:effectLst/>
                <a:latin typeface="hack" panose="020B0609030202020204" pitchFamily="49" charset="0"/>
              </a:rPr>
              <a:t>(</a:t>
            </a:r>
            <a:r>
              <a:rPr lang="en-IN" b="0" dirty="0">
                <a:solidFill>
                  <a:srgbClr val="A31515"/>
                </a:solidFill>
                <a:effectLst/>
                <a:latin typeface="hack" panose="020B0609030202020204" pitchFamily="49" charset="0"/>
              </a:rPr>
              <a:t>'/comments'</a:t>
            </a:r>
            <a:r>
              <a:rPr lang="en-IN" b="0" dirty="0">
                <a:solidFill>
                  <a:srgbClr val="000000"/>
                </a:solidFill>
                <a:effectLst/>
                <a:latin typeface="hack" panose="020B0609030202020204" pitchFamily="49" charset="0"/>
              </a:rPr>
              <a:t>)</a:t>
            </a:r>
          </a:p>
          <a:p>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a:t>
            </a:r>
            <a:r>
              <a:rPr lang="en-IN" b="0" dirty="0">
                <a:solidFill>
                  <a:srgbClr val="800000"/>
                </a:solidFill>
                <a:effectLst/>
                <a:latin typeface="hack" panose="020B0609030202020204" pitchFamily="49" charset="0"/>
              </a:rPr>
              <a:t>&gt;</a:t>
            </a:r>
            <a:r>
              <a:rPr lang="en-IN" b="0" dirty="0">
                <a:solidFill>
                  <a:srgbClr val="000000"/>
                </a:solidFill>
                <a:effectLst/>
                <a:latin typeface="hack" panose="020B0609030202020204" pitchFamily="49" charset="0"/>
              </a:rPr>
              <a:t>Post</a:t>
            </a:r>
            <a:r>
              <a:rPr lang="en-IN" b="0" dirty="0">
                <a:solidFill>
                  <a:srgbClr val="800000"/>
                </a:solidFill>
                <a:effectLst/>
                <a:latin typeface="hack" panose="020B0609030202020204" pitchFamily="49" charset="0"/>
              </a:rPr>
              <a:t>&lt;/button&gt;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&lt;/div&gt;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a:t>
            </a:r>
          </a:p>
        </p:txBody>
      </p:sp>
    </p:spTree>
    <p:extLst>
      <p:ext uri="{BB962C8B-B14F-4D97-AF65-F5344CB8AC3E}">
        <p14:creationId xmlns:p14="http://schemas.microsoft.com/office/powerpoint/2010/main" val="2007561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B59F8-2CA3-6181-DC3E-A016257DAF24}"/>
              </a:ext>
            </a:extLst>
          </p:cNvPr>
          <p:cNvSpPr>
            <a:spLocks noGrp="1"/>
          </p:cNvSpPr>
          <p:nvPr>
            <p:ph type="title"/>
          </p:nvPr>
        </p:nvSpPr>
        <p:spPr>
          <a:xfrm>
            <a:off x="1089627" y="2905958"/>
            <a:ext cx="9601200" cy="1219200"/>
          </a:xfrm>
        </p:spPr>
        <p:txBody>
          <a:bodyPr/>
          <a:lstStyle/>
          <a:p>
            <a:pPr algn="ctr"/>
            <a:r>
              <a:rPr lang="en-IN" b="1" dirty="0"/>
              <a:t>Route Groups</a:t>
            </a:r>
          </a:p>
        </p:txBody>
      </p:sp>
    </p:spTree>
    <p:extLst>
      <p:ext uri="{BB962C8B-B14F-4D97-AF65-F5344CB8AC3E}">
        <p14:creationId xmlns:p14="http://schemas.microsoft.com/office/powerpoint/2010/main" val="3880561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112F8-4C3F-CFD5-BA1A-A6218935C469}"/>
              </a:ext>
            </a:extLst>
          </p:cNvPr>
          <p:cNvSpPr>
            <a:spLocks noGrp="1"/>
          </p:cNvSpPr>
          <p:nvPr>
            <p:ph type="title"/>
          </p:nvPr>
        </p:nvSpPr>
        <p:spPr>
          <a:xfrm>
            <a:off x="1409222" y="3030245"/>
            <a:ext cx="9678987" cy="1932372"/>
          </a:xfrm>
        </p:spPr>
        <p:txBody>
          <a:bodyPr>
            <a:normAutofit fontScale="90000"/>
          </a:bodyPr>
          <a:lstStyle/>
          <a:p>
            <a:pPr algn="ctr"/>
            <a:br>
              <a:rPr lang="en-IN" b="1" i="0" dirty="0">
                <a:solidFill>
                  <a:srgbClr val="171717"/>
                </a:solidFill>
                <a:effectLst/>
                <a:latin typeface="Inter"/>
              </a:rPr>
            </a:br>
            <a:br>
              <a:rPr lang="en-IN" b="1" i="0" dirty="0">
                <a:solidFill>
                  <a:srgbClr val="171717"/>
                </a:solidFill>
                <a:effectLst/>
                <a:latin typeface="Inter"/>
              </a:rPr>
            </a:br>
            <a:br>
              <a:rPr lang="en-IN" b="1" i="0" dirty="0">
                <a:solidFill>
                  <a:srgbClr val="171717"/>
                </a:solidFill>
                <a:effectLst/>
                <a:latin typeface="Inter"/>
              </a:rPr>
            </a:br>
            <a:r>
              <a:rPr lang="en-US" b="1" i="0" dirty="0">
                <a:solidFill>
                  <a:srgbClr val="171717"/>
                </a:solidFill>
                <a:effectLst/>
                <a:latin typeface="Inter"/>
              </a:rPr>
              <a:t>Route Group</a:t>
            </a:r>
            <a:r>
              <a:rPr lang="en-US" b="0" i="0" dirty="0">
                <a:solidFill>
                  <a:srgbClr val="171717"/>
                </a:solidFill>
                <a:effectLst/>
                <a:latin typeface="Inter"/>
              </a:rPr>
              <a:t> to prevent the folder from being included in the route's URL path.</a:t>
            </a:r>
            <a:br>
              <a:rPr lang="en-IN" dirty="0"/>
            </a:br>
            <a:endParaRPr lang="en-IN" dirty="0"/>
          </a:p>
        </p:txBody>
      </p:sp>
    </p:spTree>
    <p:extLst>
      <p:ext uri="{BB962C8B-B14F-4D97-AF65-F5344CB8AC3E}">
        <p14:creationId xmlns:p14="http://schemas.microsoft.com/office/powerpoint/2010/main" val="3619566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96E01-B5B5-0347-9E96-985A93876027}"/>
              </a:ext>
            </a:extLst>
          </p:cNvPr>
          <p:cNvSpPr>
            <a:spLocks noGrp="1"/>
          </p:cNvSpPr>
          <p:nvPr>
            <p:ph type="title"/>
          </p:nvPr>
        </p:nvSpPr>
        <p:spPr/>
        <p:txBody>
          <a:bodyPr/>
          <a:lstStyle/>
          <a:p>
            <a:r>
              <a:rPr lang="en-IN" dirty="0"/>
              <a:t>Advantages of Route Groups</a:t>
            </a:r>
          </a:p>
        </p:txBody>
      </p:sp>
      <p:pic>
        <p:nvPicPr>
          <p:cNvPr id="4" name="Picture 3">
            <a:extLst>
              <a:ext uri="{FF2B5EF4-FFF2-40B4-BE49-F238E27FC236}">
                <a16:creationId xmlns:a16="http://schemas.microsoft.com/office/drawing/2014/main" id="{23CFAD59-7A87-8210-3A11-816EDA066982}"/>
              </a:ext>
            </a:extLst>
          </p:cNvPr>
          <p:cNvPicPr>
            <a:picLocks noChangeAspect="1"/>
          </p:cNvPicPr>
          <p:nvPr/>
        </p:nvPicPr>
        <p:blipFill rotWithShape="1">
          <a:blip r:embed="rId2"/>
          <a:srcRect l="9175" t="26925" r="19539" b="31651"/>
          <a:stretch/>
        </p:blipFill>
        <p:spPr>
          <a:xfrm>
            <a:off x="1935332" y="2450236"/>
            <a:ext cx="8691239" cy="28408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0453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C8E5B-54CC-8F66-8654-EE0953295222}"/>
              </a:ext>
            </a:extLst>
          </p:cNvPr>
          <p:cNvSpPr>
            <a:spLocks noGrp="1"/>
          </p:cNvSpPr>
          <p:nvPr>
            <p:ph type="title"/>
          </p:nvPr>
        </p:nvSpPr>
        <p:spPr>
          <a:xfrm>
            <a:off x="1426977" y="2585621"/>
            <a:ext cx="10113993" cy="2181687"/>
          </a:xfrm>
        </p:spPr>
        <p:txBody>
          <a:bodyPr>
            <a:normAutofit/>
          </a:bodyPr>
          <a:lstStyle/>
          <a:p>
            <a:pPr algn="ctr"/>
            <a:r>
              <a:rPr lang="en-US" b="1" dirty="0">
                <a:solidFill>
                  <a:srgbClr val="FF0000"/>
                </a:solidFill>
              </a:rPr>
              <a:t>Convention</a:t>
            </a:r>
            <a:br>
              <a:rPr lang="en-US" b="1" dirty="0">
                <a:solidFill>
                  <a:srgbClr val="FF0000"/>
                </a:solidFill>
              </a:rPr>
            </a:br>
            <a:r>
              <a:rPr lang="en-US" b="1" dirty="0">
                <a:solidFill>
                  <a:srgbClr val="00B050"/>
                </a:solidFill>
              </a:rPr>
              <a:t>A route group can be created by wrapping a folder's name in parenthesis: (</a:t>
            </a:r>
            <a:r>
              <a:rPr lang="en-US" b="1" dirty="0" err="1">
                <a:solidFill>
                  <a:srgbClr val="00B050"/>
                </a:solidFill>
              </a:rPr>
              <a:t>folderName</a:t>
            </a:r>
            <a:r>
              <a:rPr lang="en-US" b="1" dirty="0">
                <a:solidFill>
                  <a:srgbClr val="00B050"/>
                </a:solidFill>
              </a:rPr>
              <a:t>)</a:t>
            </a:r>
            <a:endParaRPr lang="en-IN" b="1" dirty="0">
              <a:solidFill>
                <a:srgbClr val="00B050"/>
              </a:solidFill>
            </a:endParaRPr>
          </a:p>
        </p:txBody>
      </p:sp>
    </p:spTree>
    <p:extLst>
      <p:ext uri="{BB962C8B-B14F-4D97-AF65-F5344CB8AC3E}">
        <p14:creationId xmlns:p14="http://schemas.microsoft.com/office/powerpoint/2010/main" val="960250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601DC-69AF-6F4D-8429-47DEB8738AA0}"/>
              </a:ext>
            </a:extLst>
          </p:cNvPr>
          <p:cNvSpPr>
            <a:spLocks noGrp="1"/>
          </p:cNvSpPr>
          <p:nvPr>
            <p:ph type="title"/>
          </p:nvPr>
        </p:nvSpPr>
        <p:spPr/>
        <p:txBody>
          <a:bodyPr/>
          <a:lstStyle/>
          <a:p>
            <a:endParaRPr lang="en-IN"/>
          </a:p>
        </p:txBody>
      </p:sp>
      <p:pic>
        <p:nvPicPr>
          <p:cNvPr id="3074" name="Picture 2" descr="Organizing Routes with Route Groups">
            <a:extLst>
              <a:ext uri="{FF2B5EF4-FFF2-40B4-BE49-F238E27FC236}">
                <a16:creationId xmlns:a16="http://schemas.microsoft.com/office/drawing/2014/main" id="{661B61B1-9AD4-4E63-3FC4-1D22F61F1F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318" y="0"/>
            <a:ext cx="117983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45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358B-7C77-1F28-C33E-BD5222A43E19}"/>
              </a:ext>
            </a:extLst>
          </p:cNvPr>
          <p:cNvSpPr>
            <a:spLocks noGrp="1"/>
          </p:cNvSpPr>
          <p:nvPr>
            <p:ph type="title"/>
          </p:nvPr>
        </p:nvSpPr>
        <p:spPr>
          <a:xfrm>
            <a:off x="1409223" y="2559728"/>
            <a:ext cx="9601200" cy="1219200"/>
          </a:xfrm>
        </p:spPr>
        <p:txBody>
          <a:bodyPr/>
          <a:lstStyle/>
          <a:p>
            <a:pPr algn="ctr"/>
            <a:r>
              <a:rPr lang="en-IN" b="1" dirty="0"/>
              <a:t>Sharing layout for Same Group</a:t>
            </a:r>
          </a:p>
        </p:txBody>
      </p:sp>
    </p:spTree>
    <p:extLst>
      <p:ext uri="{BB962C8B-B14F-4D97-AF65-F5344CB8AC3E}">
        <p14:creationId xmlns:p14="http://schemas.microsoft.com/office/powerpoint/2010/main" val="26155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3688FA-51EF-3199-779C-E5A4F0DA784F}"/>
              </a:ext>
            </a:extLst>
          </p:cNvPr>
          <p:cNvPicPr>
            <a:picLocks noChangeAspect="1"/>
          </p:cNvPicPr>
          <p:nvPr/>
        </p:nvPicPr>
        <p:blipFill rotWithShape="1">
          <a:blip r:embed="rId2"/>
          <a:srcRect l="13981" t="16182" r="24490" b="10550"/>
          <a:stretch/>
        </p:blipFill>
        <p:spPr>
          <a:xfrm>
            <a:off x="941034" y="274401"/>
            <a:ext cx="9419208" cy="63091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14542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3A145-40FF-29B5-9450-3B1620414401}"/>
              </a:ext>
            </a:extLst>
          </p:cNvPr>
          <p:cNvSpPr>
            <a:spLocks noGrp="1"/>
          </p:cNvSpPr>
          <p:nvPr>
            <p:ph type="title"/>
          </p:nvPr>
        </p:nvSpPr>
        <p:spPr/>
        <p:txBody>
          <a:bodyPr/>
          <a:lstStyle/>
          <a:p>
            <a:endParaRPr lang="en-IN"/>
          </a:p>
        </p:txBody>
      </p:sp>
      <p:pic>
        <p:nvPicPr>
          <p:cNvPr id="3074" name="Picture 2" descr="Route Groups with Opt-in Layouts">
            <a:extLst>
              <a:ext uri="{FF2B5EF4-FFF2-40B4-BE49-F238E27FC236}">
                <a16:creationId xmlns:a16="http://schemas.microsoft.com/office/drawing/2014/main" id="{2A1E0680-258D-9890-4914-B7F930B78B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318" y="0"/>
            <a:ext cx="117983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54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792D3-3363-667E-AE6B-2474A41D0FC5}"/>
              </a:ext>
            </a:extLst>
          </p:cNvPr>
          <p:cNvSpPr>
            <a:spLocks noGrp="1"/>
          </p:cNvSpPr>
          <p:nvPr>
            <p:ph type="title"/>
          </p:nvPr>
        </p:nvSpPr>
        <p:spPr/>
        <p:txBody>
          <a:bodyPr>
            <a:noAutofit/>
          </a:bodyPr>
          <a:lstStyle/>
          <a:p>
            <a:pPr algn="ctr"/>
            <a:r>
              <a:rPr lang="en-US" sz="2400" b="1" i="1" dirty="0">
                <a:solidFill>
                  <a:srgbClr val="002060"/>
                </a:solidFill>
              </a:rPr>
              <a:t>Even though routes inside (marketing) and (shop) share the same URL hierarchy, you can create a different layout for each group by adding a layout.js file inside their folders.</a:t>
            </a:r>
            <a:endParaRPr lang="en-IN" sz="2400" b="1" i="1" dirty="0">
              <a:solidFill>
                <a:srgbClr val="002060"/>
              </a:solidFill>
            </a:endParaRPr>
          </a:p>
        </p:txBody>
      </p:sp>
      <p:pic>
        <p:nvPicPr>
          <p:cNvPr id="5122" name="Picture 2" descr="Route Groups with Multiple Layouts">
            <a:extLst>
              <a:ext uri="{FF2B5EF4-FFF2-40B4-BE49-F238E27FC236}">
                <a16:creationId xmlns:a16="http://schemas.microsoft.com/office/drawing/2014/main" id="{602B4F02-4F38-425C-7880-858CCEA538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825" y="1719480"/>
            <a:ext cx="10342486" cy="49638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98112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83EBB-7762-C476-568D-81231A2D0E1E}"/>
              </a:ext>
            </a:extLst>
          </p:cNvPr>
          <p:cNvSpPr>
            <a:spLocks noGrp="1"/>
          </p:cNvSpPr>
          <p:nvPr>
            <p:ph type="title"/>
          </p:nvPr>
        </p:nvSpPr>
        <p:spPr>
          <a:xfrm>
            <a:off x="1506877" y="3021367"/>
            <a:ext cx="9601200" cy="1219200"/>
          </a:xfrm>
        </p:spPr>
        <p:txBody>
          <a:bodyPr/>
          <a:lstStyle/>
          <a:p>
            <a:pPr algn="ctr"/>
            <a:r>
              <a:rPr lang="en-US" b="1" dirty="0"/>
              <a:t>Opting specific segments into a layout</a:t>
            </a:r>
            <a:endParaRPr lang="en-IN" b="1" dirty="0"/>
          </a:p>
        </p:txBody>
      </p:sp>
    </p:spTree>
    <p:extLst>
      <p:ext uri="{BB962C8B-B14F-4D97-AF65-F5344CB8AC3E}">
        <p14:creationId xmlns:p14="http://schemas.microsoft.com/office/powerpoint/2010/main" val="3978589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C0144-2D07-475F-F6E9-F2BBDAF7FFE8}"/>
              </a:ext>
            </a:extLst>
          </p:cNvPr>
          <p:cNvSpPr>
            <a:spLocks noGrp="1"/>
          </p:cNvSpPr>
          <p:nvPr>
            <p:ph type="title"/>
          </p:nvPr>
        </p:nvSpPr>
        <p:spPr/>
        <p:txBody>
          <a:bodyPr/>
          <a:lstStyle/>
          <a:p>
            <a:endParaRPr lang="en-IN"/>
          </a:p>
        </p:txBody>
      </p:sp>
      <p:pic>
        <p:nvPicPr>
          <p:cNvPr id="6146" name="Picture 2" descr="Route Groups with Opt-in Layouts">
            <a:extLst>
              <a:ext uri="{FF2B5EF4-FFF2-40B4-BE49-F238E27FC236}">
                <a16:creationId xmlns:a16="http://schemas.microsoft.com/office/drawing/2014/main" id="{4C8F8E4F-894D-7922-3ABA-E93F994F5F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74" y="-1"/>
            <a:ext cx="11885658" cy="6908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9807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706C0-DF1C-0DBB-40EC-CDDA77A9AF81}"/>
              </a:ext>
            </a:extLst>
          </p:cNvPr>
          <p:cNvSpPr>
            <a:spLocks noGrp="1"/>
          </p:cNvSpPr>
          <p:nvPr>
            <p:ph type="title"/>
          </p:nvPr>
        </p:nvSpPr>
        <p:spPr>
          <a:xfrm>
            <a:off x="1295400" y="2819400"/>
            <a:ext cx="9601200" cy="1219200"/>
          </a:xfrm>
        </p:spPr>
        <p:txBody>
          <a:bodyPr/>
          <a:lstStyle/>
          <a:p>
            <a:pPr algn="ctr"/>
            <a:r>
              <a:rPr lang="en-IN" b="1" i="0" u="none" strike="noStrike" dirty="0">
                <a:solidFill>
                  <a:srgbClr val="171717"/>
                </a:solidFill>
                <a:effectLst/>
                <a:latin typeface="Inter"/>
              </a:rPr>
              <a:t>Creating multiple root layouts</a:t>
            </a:r>
            <a:br>
              <a:rPr lang="en-IN" b="1" i="0" dirty="0">
                <a:solidFill>
                  <a:srgbClr val="171717"/>
                </a:solidFill>
                <a:effectLst/>
                <a:latin typeface="Inter"/>
              </a:rPr>
            </a:br>
            <a:endParaRPr lang="en-IN" dirty="0"/>
          </a:p>
        </p:txBody>
      </p:sp>
    </p:spTree>
    <p:extLst>
      <p:ext uri="{BB962C8B-B14F-4D97-AF65-F5344CB8AC3E}">
        <p14:creationId xmlns:p14="http://schemas.microsoft.com/office/powerpoint/2010/main" val="3344745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AEE95-F99A-6881-04F5-6D7C794B36E0}"/>
              </a:ext>
            </a:extLst>
          </p:cNvPr>
          <p:cNvSpPr>
            <a:spLocks noGrp="1"/>
          </p:cNvSpPr>
          <p:nvPr>
            <p:ph type="title"/>
          </p:nvPr>
        </p:nvSpPr>
        <p:spPr>
          <a:xfrm>
            <a:off x="1107382" y="1473693"/>
            <a:ext cx="9601200" cy="3707907"/>
          </a:xfrm>
          <a:solidFill>
            <a:schemeClr val="accent1">
              <a:lumMod val="40000"/>
              <a:lumOff val="60000"/>
            </a:schemeClr>
          </a:solidFill>
        </p:spPr>
        <p:txBody>
          <a:bodyPr>
            <a:normAutofit fontScale="90000"/>
          </a:bodyPr>
          <a:lstStyle/>
          <a:p>
            <a:pPr algn="ctr"/>
            <a:r>
              <a:rPr lang="en-US" b="1" dirty="0"/>
              <a:t>To create multiple root layouts, remove the top-level layout.js file, and add a layout.js file inside each route groups. This is useful for partitioning an application into sections that have a completely different UI or experience. The &lt;html&gt; and &lt;body&gt; tags need to be added to each root layout.</a:t>
            </a:r>
            <a:endParaRPr lang="en-IN" b="1" dirty="0"/>
          </a:p>
        </p:txBody>
      </p:sp>
    </p:spTree>
    <p:extLst>
      <p:ext uri="{BB962C8B-B14F-4D97-AF65-F5344CB8AC3E}">
        <p14:creationId xmlns:p14="http://schemas.microsoft.com/office/powerpoint/2010/main" val="765764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8D7A8-EB34-846C-3664-3C4DBE676A2D}"/>
              </a:ext>
            </a:extLst>
          </p:cNvPr>
          <p:cNvSpPr>
            <a:spLocks noGrp="1"/>
          </p:cNvSpPr>
          <p:nvPr>
            <p:ph type="title"/>
          </p:nvPr>
        </p:nvSpPr>
        <p:spPr>
          <a:xfrm>
            <a:off x="876563" y="304800"/>
            <a:ext cx="11046148" cy="1000217"/>
          </a:xfrm>
        </p:spPr>
        <p:txBody>
          <a:bodyPr>
            <a:normAutofit fontScale="90000"/>
          </a:bodyPr>
          <a:lstStyle/>
          <a:p>
            <a:pPr algn="ctr"/>
            <a:r>
              <a:rPr lang="en-US" b="1" dirty="0"/>
              <a:t>.</a:t>
            </a:r>
            <a:br>
              <a:rPr lang="en-US" b="1" dirty="0"/>
            </a:br>
            <a:r>
              <a:rPr lang="en-US" b="1" dirty="0"/>
              <a:t>Both (marketing) and (shop) have their own root layout</a:t>
            </a:r>
            <a:br>
              <a:rPr lang="en-US" b="1" dirty="0"/>
            </a:br>
            <a:endParaRPr lang="en-IN" b="1" dirty="0"/>
          </a:p>
        </p:txBody>
      </p:sp>
      <p:pic>
        <p:nvPicPr>
          <p:cNvPr id="7170" name="Picture 2" descr="Route Groups with Multiple Root Layouts">
            <a:extLst>
              <a:ext uri="{FF2B5EF4-FFF2-40B4-BE49-F238E27FC236}">
                <a16:creationId xmlns:a16="http://schemas.microsoft.com/office/drawing/2014/main" id="{69244663-6C68-B905-1DBC-4063081DB1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17625"/>
            <a:ext cx="12192000" cy="5235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4164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80F9A5-BEAA-0BAA-C3F4-33FE855D6F85}"/>
              </a:ext>
            </a:extLst>
          </p:cNvPr>
          <p:cNvPicPr>
            <a:picLocks noChangeAspect="1"/>
          </p:cNvPicPr>
          <p:nvPr/>
        </p:nvPicPr>
        <p:blipFill rotWithShape="1">
          <a:blip r:embed="rId2"/>
          <a:srcRect l="17403" t="30293" r="10656" b="8089"/>
          <a:stretch/>
        </p:blipFill>
        <p:spPr>
          <a:xfrm>
            <a:off x="994296" y="736845"/>
            <a:ext cx="10687519" cy="52378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64557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07C02-7829-4E40-51B3-7C9EAFE1A8C3}"/>
              </a:ext>
            </a:extLst>
          </p:cNvPr>
          <p:cNvSpPr>
            <a:spLocks noGrp="1"/>
          </p:cNvSpPr>
          <p:nvPr>
            <p:ph type="title"/>
          </p:nvPr>
        </p:nvSpPr>
        <p:spPr>
          <a:xfrm>
            <a:off x="1295400" y="2819400"/>
            <a:ext cx="9601200" cy="1219200"/>
          </a:xfrm>
        </p:spPr>
        <p:txBody>
          <a:bodyPr>
            <a:normAutofit fontScale="90000"/>
          </a:bodyPr>
          <a:lstStyle/>
          <a:p>
            <a:pPr algn="ctr"/>
            <a:br>
              <a:rPr lang="en-IN" b="1" i="0" dirty="0">
                <a:solidFill>
                  <a:srgbClr val="C00000"/>
                </a:solidFill>
                <a:effectLst/>
                <a:latin typeface="Inter"/>
              </a:rPr>
            </a:br>
            <a:br>
              <a:rPr lang="en-IN" b="1" i="0" dirty="0">
                <a:solidFill>
                  <a:srgbClr val="C00000"/>
                </a:solidFill>
                <a:effectLst/>
                <a:latin typeface="Inter"/>
              </a:rPr>
            </a:br>
            <a:r>
              <a:rPr lang="en-IN" b="1" i="0" dirty="0">
                <a:solidFill>
                  <a:srgbClr val="C00000"/>
                </a:solidFill>
                <a:effectLst/>
                <a:latin typeface="Inter"/>
              </a:rPr>
              <a:t>Parallel Routes</a:t>
            </a:r>
            <a:br>
              <a:rPr lang="en-IN" dirty="0">
                <a:solidFill>
                  <a:srgbClr val="C00000"/>
                </a:solidFill>
              </a:rPr>
            </a:br>
            <a:endParaRPr lang="en-IN" dirty="0">
              <a:solidFill>
                <a:srgbClr val="C00000"/>
              </a:solidFill>
            </a:endParaRPr>
          </a:p>
        </p:txBody>
      </p:sp>
    </p:spTree>
    <p:extLst>
      <p:ext uri="{BB962C8B-B14F-4D97-AF65-F5344CB8AC3E}">
        <p14:creationId xmlns:p14="http://schemas.microsoft.com/office/powerpoint/2010/main" val="214478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7D1C4-38A3-C655-6A04-D1FD51ABA9E5}"/>
              </a:ext>
            </a:extLst>
          </p:cNvPr>
          <p:cNvSpPr>
            <a:spLocks noGrp="1"/>
          </p:cNvSpPr>
          <p:nvPr>
            <p:ph type="title"/>
          </p:nvPr>
        </p:nvSpPr>
        <p:spPr>
          <a:xfrm>
            <a:off x="1107382" y="2053700"/>
            <a:ext cx="10620019" cy="3264023"/>
          </a:xfrm>
        </p:spPr>
        <p:txBody>
          <a:bodyPr>
            <a:normAutofit fontScale="90000"/>
          </a:bodyPr>
          <a:lstStyle/>
          <a:p>
            <a:pPr algn="ctr"/>
            <a:r>
              <a:rPr lang="en-US" dirty="0"/>
              <a:t>Parallel Routing allows you to simultaneously or conditionally render one or more pages in the same layout.</a:t>
            </a:r>
            <a:br>
              <a:rPr lang="en-US" dirty="0"/>
            </a:br>
            <a:r>
              <a:rPr lang="en-US" b="0" i="0" dirty="0">
                <a:solidFill>
                  <a:srgbClr val="171717"/>
                </a:solidFill>
                <a:effectLst/>
                <a:latin typeface="Inter"/>
              </a:rPr>
              <a:t>For highly dynamic sections of an app, such as dashboards and feeds on social sites, Parallel Routing can be used to implement complex routing patterns.</a:t>
            </a:r>
            <a:endParaRPr lang="en-IN" dirty="0"/>
          </a:p>
        </p:txBody>
      </p:sp>
    </p:spTree>
    <p:extLst>
      <p:ext uri="{BB962C8B-B14F-4D97-AF65-F5344CB8AC3E}">
        <p14:creationId xmlns:p14="http://schemas.microsoft.com/office/powerpoint/2010/main" val="3974865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omponent Hierarchy for File Conventions">
            <a:extLst>
              <a:ext uri="{FF2B5EF4-FFF2-40B4-BE49-F238E27FC236}">
                <a16:creationId xmlns:a16="http://schemas.microsoft.com/office/drawing/2014/main" id="{3FDFC8D4-4EB7-28A7-DCDC-3F6E02DEDB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120" y="1076029"/>
            <a:ext cx="11737759" cy="484798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501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D76AE-7582-2556-6B8D-95EA446C90B9}"/>
              </a:ext>
            </a:extLst>
          </p:cNvPr>
          <p:cNvSpPr>
            <a:spLocks noGrp="1"/>
          </p:cNvSpPr>
          <p:nvPr>
            <p:ph type="title"/>
          </p:nvPr>
        </p:nvSpPr>
        <p:spPr/>
        <p:txBody>
          <a:bodyPr/>
          <a:lstStyle/>
          <a:p>
            <a:endParaRPr lang="en-IN"/>
          </a:p>
        </p:txBody>
      </p:sp>
      <p:pic>
        <p:nvPicPr>
          <p:cNvPr id="4098" name="Picture 2" descr="Parallel Routes Diagram">
            <a:extLst>
              <a:ext uri="{FF2B5EF4-FFF2-40B4-BE49-F238E27FC236}">
                <a16:creationId xmlns:a16="http://schemas.microsoft.com/office/drawing/2014/main" id="{B3809618-3CDF-760B-BCD4-43DC4BD079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767" y="107063"/>
            <a:ext cx="11511023" cy="67509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0157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E963A-BCAD-EEE7-CCD0-776AA2924F04}"/>
              </a:ext>
            </a:extLst>
          </p:cNvPr>
          <p:cNvSpPr>
            <a:spLocks noGrp="1"/>
          </p:cNvSpPr>
          <p:nvPr>
            <p:ph type="title"/>
          </p:nvPr>
        </p:nvSpPr>
        <p:spPr>
          <a:xfrm>
            <a:off x="1295400" y="3261064"/>
            <a:ext cx="9601200" cy="1219200"/>
          </a:xfrm>
        </p:spPr>
        <p:txBody>
          <a:bodyPr/>
          <a:lstStyle/>
          <a:p>
            <a:pPr algn="ctr"/>
            <a:r>
              <a:rPr lang="en-IN" dirty="0"/>
              <a:t>Conditional Rendering</a:t>
            </a:r>
          </a:p>
        </p:txBody>
      </p:sp>
    </p:spTree>
    <p:extLst>
      <p:ext uri="{BB962C8B-B14F-4D97-AF65-F5344CB8AC3E}">
        <p14:creationId xmlns:p14="http://schemas.microsoft.com/office/powerpoint/2010/main" val="2477507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17558-71ED-96C9-1F3D-9C87FA0554AA}"/>
              </a:ext>
            </a:extLst>
          </p:cNvPr>
          <p:cNvSpPr>
            <a:spLocks noGrp="1"/>
          </p:cNvSpPr>
          <p:nvPr>
            <p:ph type="title"/>
          </p:nvPr>
        </p:nvSpPr>
        <p:spPr/>
        <p:txBody>
          <a:bodyPr/>
          <a:lstStyle/>
          <a:p>
            <a:endParaRPr lang="en-IN"/>
          </a:p>
        </p:txBody>
      </p:sp>
      <p:pic>
        <p:nvPicPr>
          <p:cNvPr id="1026" name="Picture 2" descr="Conditional routes diagram">
            <a:extLst>
              <a:ext uri="{FF2B5EF4-FFF2-40B4-BE49-F238E27FC236}">
                <a16:creationId xmlns:a16="http://schemas.microsoft.com/office/drawing/2014/main" id="{3A3031B6-09B9-E7D9-36DA-8461C03DD4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54" y="120865"/>
            <a:ext cx="11789546" cy="66162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06656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54C4D-359C-E9EB-CC79-D7B38716850F}"/>
              </a:ext>
            </a:extLst>
          </p:cNvPr>
          <p:cNvSpPr>
            <a:spLocks noGrp="1"/>
          </p:cNvSpPr>
          <p:nvPr>
            <p:ph type="title"/>
          </p:nvPr>
        </p:nvSpPr>
        <p:spPr>
          <a:xfrm>
            <a:off x="1506877" y="3030245"/>
            <a:ext cx="9601200" cy="1219200"/>
          </a:xfrm>
        </p:spPr>
        <p:txBody>
          <a:bodyPr/>
          <a:lstStyle/>
          <a:p>
            <a:pPr algn="ctr"/>
            <a:r>
              <a:rPr lang="en-IN" b="1" i="0" u="none" strike="noStrike" dirty="0">
                <a:solidFill>
                  <a:srgbClr val="171717"/>
                </a:solidFill>
                <a:effectLst/>
                <a:latin typeface="Inter"/>
              </a:rPr>
              <a:t>Unmatched Routes</a:t>
            </a:r>
            <a:br>
              <a:rPr lang="en-IN" b="1" i="0" dirty="0">
                <a:solidFill>
                  <a:srgbClr val="171717"/>
                </a:solidFill>
                <a:effectLst/>
                <a:latin typeface="Inter"/>
              </a:rPr>
            </a:br>
            <a:endParaRPr lang="en-IN" dirty="0"/>
          </a:p>
        </p:txBody>
      </p:sp>
    </p:spTree>
    <p:extLst>
      <p:ext uri="{BB962C8B-B14F-4D97-AF65-F5344CB8AC3E}">
        <p14:creationId xmlns:p14="http://schemas.microsoft.com/office/powerpoint/2010/main" val="3006562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93ABD-2A26-4618-D1F7-7660354962F9}"/>
              </a:ext>
            </a:extLst>
          </p:cNvPr>
          <p:cNvSpPr>
            <a:spLocks noGrp="1"/>
          </p:cNvSpPr>
          <p:nvPr>
            <p:ph type="title"/>
          </p:nvPr>
        </p:nvSpPr>
        <p:spPr>
          <a:xfrm>
            <a:off x="1295400" y="1722268"/>
            <a:ext cx="9601200" cy="3343922"/>
          </a:xfrm>
        </p:spPr>
        <p:txBody>
          <a:bodyPr>
            <a:normAutofit fontScale="90000"/>
          </a:bodyPr>
          <a:lstStyle/>
          <a:p>
            <a:pPr algn="ctr"/>
            <a:r>
              <a:rPr lang="en-US" b="1" dirty="0"/>
              <a:t>By default, the content rendered within a slot will match the current URL.</a:t>
            </a:r>
            <a:br>
              <a:rPr lang="en-US" b="1" dirty="0"/>
            </a:br>
            <a:br>
              <a:rPr lang="en-US" b="1" dirty="0"/>
            </a:br>
            <a:r>
              <a:rPr lang="en-US" b="1" dirty="0"/>
              <a:t>In the case of an unmatched slot, the content that Next.js renders differs based on the routing technique and folder structure.</a:t>
            </a:r>
            <a:endParaRPr lang="en-IN" b="1" dirty="0"/>
          </a:p>
        </p:txBody>
      </p:sp>
    </p:spTree>
    <p:extLst>
      <p:ext uri="{BB962C8B-B14F-4D97-AF65-F5344CB8AC3E}">
        <p14:creationId xmlns:p14="http://schemas.microsoft.com/office/powerpoint/2010/main" val="192622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84231-FE3C-8956-3D6E-E570D3FE1C9E}"/>
              </a:ext>
            </a:extLst>
          </p:cNvPr>
          <p:cNvSpPr>
            <a:spLocks noGrp="1"/>
          </p:cNvSpPr>
          <p:nvPr>
            <p:ph type="title"/>
          </p:nvPr>
        </p:nvSpPr>
        <p:spPr/>
        <p:txBody>
          <a:bodyPr/>
          <a:lstStyle/>
          <a:p>
            <a:endParaRPr lang="en-IN"/>
          </a:p>
        </p:txBody>
      </p:sp>
      <p:pic>
        <p:nvPicPr>
          <p:cNvPr id="2050" name="Picture 2" descr="Parallel Routes unmatched routes">
            <a:extLst>
              <a:ext uri="{FF2B5EF4-FFF2-40B4-BE49-F238E27FC236}">
                <a16:creationId xmlns:a16="http://schemas.microsoft.com/office/drawing/2014/main" id="{28A19FCF-AB65-E830-4E2A-0C2D4C5A86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640" y="-6056"/>
            <a:ext cx="11808719" cy="686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40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58C97-48BB-6258-DEDC-747051705DF8}"/>
              </a:ext>
            </a:extLst>
          </p:cNvPr>
          <p:cNvSpPr>
            <a:spLocks noGrp="1"/>
          </p:cNvSpPr>
          <p:nvPr>
            <p:ph type="title"/>
          </p:nvPr>
        </p:nvSpPr>
        <p:spPr>
          <a:xfrm>
            <a:off x="991972" y="3198920"/>
            <a:ext cx="9601200" cy="1219200"/>
          </a:xfrm>
        </p:spPr>
        <p:txBody>
          <a:bodyPr/>
          <a:lstStyle/>
          <a:p>
            <a:pPr algn="ctr"/>
            <a:r>
              <a:rPr lang="en-IN" dirty="0"/>
              <a:t>Intercepting Routes</a:t>
            </a:r>
          </a:p>
        </p:txBody>
      </p:sp>
    </p:spTree>
    <p:extLst>
      <p:ext uri="{BB962C8B-B14F-4D97-AF65-F5344CB8AC3E}">
        <p14:creationId xmlns:p14="http://schemas.microsoft.com/office/powerpoint/2010/main" val="284011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7A316-0EFF-9693-F2FC-DDD5DCECEC9F}"/>
              </a:ext>
            </a:extLst>
          </p:cNvPr>
          <p:cNvSpPr>
            <a:spLocks noGrp="1"/>
          </p:cNvSpPr>
          <p:nvPr>
            <p:ph type="title"/>
          </p:nvPr>
        </p:nvSpPr>
        <p:spPr>
          <a:xfrm>
            <a:off x="1746574" y="2968101"/>
            <a:ext cx="9545822" cy="2873406"/>
          </a:xfrm>
        </p:spPr>
        <p:txBody>
          <a:bodyPr>
            <a:normAutofit fontScale="90000"/>
          </a:bodyPr>
          <a:lstStyle/>
          <a:p>
            <a:pPr algn="ctr"/>
            <a:r>
              <a:rPr lang="en-US" b="1" dirty="0">
                <a:solidFill>
                  <a:srgbClr val="002060"/>
                </a:solidFill>
              </a:rPr>
              <a:t>Intercepting routes allows you to load a route within the current layout while keeping the context for the current page. </a:t>
            </a:r>
            <a:br>
              <a:rPr lang="en-US" b="1" dirty="0">
                <a:solidFill>
                  <a:srgbClr val="002060"/>
                </a:solidFill>
              </a:rPr>
            </a:br>
            <a:r>
              <a:rPr lang="en-US" b="1" dirty="0">
                <a:solidFill>
                  <a:srgbClr val="002060"/>
                </a:solidFill>
              </a:rPr>
              <a:t>This routing paradigm can be useful when you want to "intercept" a certain route to show a different route.</a:t>
            </a:r>
            <a:endParaRPr lang="en-IN" b="1" dirty="0">
              <a:solidFill>
                <a:srgbClr val="002060"/>
              </a:solidFill>
            </a:endParaRPr>
          </a:p>
        </p:txBody>
      </p:sp>
    </p:spTree>
    <p:extLst>
      <p:ext uri="{BB962C8B-B14F-4D97-AF65-F5344CB8AC3E}">
        <p14:creationId xmlns:p14="http://schemas.microsoft.com/office/powerpoint/2010/main" val="2821083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7A316-0EFF-9693-F2FC-DDD5DCECEC9F}"/>
              </a:ext>
            </a:extLst>
          </p:cNvPr>
          <p:cNvSpPr>
            <a:spLocks noGrp="1"/>
          </p:cNvSpPr>
          <p:nvPr>
            <p:ph type="title"/>
          </p:nvPr>
        </p:nvSpPr>
        <p:spPr>
          <a:xfrm>
            <a:off x="1746574" y="2968101"/>
            <a:ext cx="9545822" cy="2873406"/>
          </a:xfrm>
        </p:spPr>
        <p:txBody>
          <a:bodyPr>
            <a:normAutofit fontScale="90000"/>
          </a:bodyPr>
          <a:lstStyle/>
          <a:p>
            <a:pPr algn="ctr"/>
            <a:r>
              <a:rPr lang="en-US" b="1" dirty="0">
                <a:solidFill>
                  <a:srgbClr val="002060"/>
                </a:solidFill>
              </a:rPr>
              <a:t>For example, when clicking on a photo from within a feed, a modal overlaying the feed should show up with the photo. In this case, Next.js intercepts the /feed route and "masks" this URL to show /photo/123 instead.</a:t>
            </a:r>
            <a:br>
              <a:rPr lang="en-US" b="1" dirty="0">
                <a:solidFill>
                  <a:srgbClr val="002060"/>
                </a:solidFill>
              </a:rPr>
            </a:br>
            <a:endParaRPr lang="en-US" b="1" dirty="0">
              <a:solidFill>
                <a:srgbClr val="002060"/>
              </a:solidFill>
            </a:endParaRPr>
          </a:p>
        </p:txBody>
      </p:sp>
    </p:spTree>
    <p:extLst>
      <p:ext uri="{BB962C8B-B14F-4D97-AF65-F5344CB8AC3E}">
        <p14:creationId xmlns:p14="http://schemas.microsoft.com/office/powerpoint/2010/main" val="219803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Intercepting routes soft navigation">
            <a:extLst>
              <a:ext uri="{FF2B5EF4-FFF2-40B4-BE49-F238E27FC236}">
                <a16:creationId xmlns:a16="http://schemas.microsoft.com/office/drawing/2014/main" id="{2335466A-8DDD-2F88-933B-72DC9EDBBB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676" y="1077912"/>
            <a:ext cx="11629748" cy="47021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357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7405B-5184-BEB8-5CEB-C8CE5566A76F}"/>
              </a:ext>
            </a:extLst>
          </p:cNvPr>
          <p:cNvSpPr>
            <a:spLocks noGrp="1"/>
          </p:cNvSpPr>
          <p:nvPr>
            <p:ph type="title"/>
          </p:nvPr>
        </p:nvSpPr>
        <p:spPr>
          <a:xfrm>
            <a:off x="1391467" y="3133817"/>
            <a:ext cx="9601200" cy="1595022"/>
          </a:xfrm>
        </p:spPr>
        <p:txBody>
          <a:bodyPr>
            <a:normAutofit fontScale="90000"/>
          </a:bodyPr>
          <a:lstStyle/>
          <a:p>
            <a:pPr algn="ctr"/>
            <a:r>
              <a:rPr lang="en-US" b="0" i="0" dirty="0">
                <a:solidFill>
                  <a:srgbClr val="171717"/>
                </a:solidFill>
                <a:effectLst/>
                <a:latin typeface="Inter"/>
              </a:rPr>
              <a:t>In a nested route, the components of a segment will be nested </a:t>
            </a:r>
            <a:r>
              <a:rPr lang="en-US" b="1" i="0" dirty="0">
                <a:solidFill>
                  <a:srgbClr val="171717"/>
                </a:solidFill>
                <a:effectLst/>
                <a:latin typeface="Inter"/>
              </a:rPr>
              <a:t>inside</a:t>
            </a:r>
            <a:r>
              <a:rPr lang="en-US" b="0" i="0" dirty="0">
                <a:solidFill>
                  <a:srgbClr val="171717"/>
                </a:solidFill>
                <a:effectLst/>
                <a:latin typeface="Inter"/>
              </a:rPr>
              <a:t> the components of its parent segment</a:t>
            </a:r>
            <a:endParaRPr lang="en-IN" dirty="0"/>
          </a:p>
        </p:txBody>
      </p:sp>
    </p:spTree>
    <p:extLst>
      <p:ext uri="{BB962C8B-B14F-4D97-AF65-F5344CB8AC3E}">
        <p14:creationId xmlns:p14="http://schemas.microsoft.com/office/powerpoint/2010/main" val="237824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7A316-0EFF-9693-F2FC-DDD5DCECEC9F}"/>
              </a:ext>
            </a:extLst>
          </p:cNvPr>
          <p:cNvSpPr>
            <a:spLocks noGrp="1"/>
          </p:cNvSpPr>
          <p:nvPr>
            <p:ph type="title"/>
          </p:nvPr>
        </p:nvSpPr>
        <p:spPr>
          <a:xfrm>
            <a:off x="1746574" y="2968101"/>
            <a:ext cx="9545822" cy="2873406"/>
          </a:xfrm>
        </p:spPr>
        <p:txBody>
          <a:bodyPr>
            <a:normAutofit fontScale="90000"/>
          </a:bodyPr>
          <a:lstStyle/>
          <a:p>
            <a:pPr algn="ctr"/>
            <a:r>
              <a:rPr lang="en-US" b="1" dirty="0">
                <a:solidFill>
                  <a:srgbClr val="002060"/>
                </a:solidFill>
              </a:rPr>
              <a:t>However, when navigating to the photo by clicking a shareable URL or by refreshing the page, the entire photo page should render instead of the modal. No route interception should occur.</a:t>
            </a:r>
            <a:br>
              <a:rPr lang="en-US" b="1" dirty="0">
                <a:solidFill>
                  <a:srgbClr val="002060"/>
                </a:solidFill>
              </a:rPr>
            </a:br>
            <a:endParaRPr lang="en-US" b="1" dirty="0">
              <a:solidFill>
                <a:srgbClr val="002060"/>
              </a:solidFill>
            </a:endParaRPr>
          </a:p>
        </p:txBody>
      </p:sp>
    </p:spTree>
    <p:extLst>
      <p:ext uri="{BB962C8B-B14F-4D97-AF65-F5344CB8AC3E}">
        <p14:creationId xmlns:p14="http://schemas.microsoft.com/office/powerpoint/2010/main" val="2102612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ntercepting routes hard navigation">
            <a:extLst>
              <a:ext uri="{FF2B5EF4-FFF2-40B4-BE49-F238E27FC236}">
                <a16:creationId xmlns:a16="http://schemas.microsoft.com/office/drawing/2014/main" id="{D5E87369-5657-AC3B-7647-90E1F1B20D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22" y="1127918"/>
            <a:ext cx="11851689" cy="4602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5879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0F40F9-F644-8544-8287-1EB7552F4654}"/>
              </a:ext>
            </a:extLst>
          </p:cNvPr>
          <p:cNvPicPr>
            <a:picLocks noChangeAspect="1"/>
          </p:cNvPicPr>
          <p:nvPr/>
        </p:nvPicPr>
        <p:blipFill rotWithShape="1">
          <a:blip r:embed="rId2"/>
          <a:srcRect l="14781" t="15534" r="13860" b="19482"/>
          <a:stretch/>
        </p:blipFill>
        <p:spPr>
          <a:xfrm>
            <a:off x="1745942" y="1100831"/>
            <a:ext cx="8700116" cy="44565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6809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5E8B9-8DB6-AA47-9963-CF84B482D558}"/>
              </a:ext>
            </a:extLst>
          </p:cNvPr>
          <p:cNvSpPr>
            <a:spLocks noGrp="1"/>
          </p:cNvSpPr>
          <p:nvPr>
            <p:ph type="title"/>
          </p:nvPr>
        </p:nvSpPr>
        <p:spPr>
          <a:xfrm>
            <a:off x="701336" y="304799"/>
            <a:ext cx="11159231" cy="1444101"/>
          </a:xfrm>
        </p:spPr>
        <p:txBody>
          <a:bodyPr>
            <a:normAutofit fontScale="90000"/>
          </a:bodyPr>
          <a:lstStyle/>
          <a:p>
            <a:r>
              <a:rPr lang="en-US" dirty="0"/>
              <a:t>For example, you can intercept the photo segment from within the feed segment by creating a (..)photo directory.</a:t>
            </a:r>
            <a:endParaRPr lang="en-IN" dirty="0"/>
          </a:p>
        </p:txBody>
      </p:sp>
      <p:pic>
        <p:nvPicPr>
          <p:cNvPr id="3" name="Picture 2">
            <a:extLst>
              <a:ext uri="{FF2B5EF4-FFF2-40B4-BE49-F238E27FC236}">
                <a16:creationId xmlns:a16="http://schemas.microsoft.com/office/drawing/2014/main" id="{DEC0F7A2-369C-E32B-6C46-F2015F088EFD}"/>
              </a:ext>
            </a:extLst>
          </p:cNvPr>
          <p:cNvPicPr>
            <a:picLocks noChangeAspect="1"/>
          </p:cNvPicPr>
          <p:nvPr/>
        </p:nvPicPr>
        <p:blipFill>
          <a:blip r:embed="rId2"/>
          <a:stretch>
            <a:fillRect/>
          </a:stretch>
        </p:blipFill>
        <p:spPr>
          <a:xfrm>
            <a:off x="498486" y="1666043"/>
            <a:ext cx="10802788" cy="5387281"/>
          </a:xfrm>
          <a:prstGeom prst="rect">
            <a:avLst/>
          </a:prstGeom>
        </p:spPr>
      </p:pic>
    </p:spTree>
    <p:extLst>
      <p:ext uri="{BB962C8B-B14F-4D97-AF65-F5344CB8AC3E}">
        <p14:creationId xmlns:p14="http://schemas.microsoft.com/office/powerpoint/2010/main" val="2122669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33107-0D66-DDE4-1B3B-75FA64F9CD89}"/>
              </a:ext>
            </a:extLst>
          </p:cNvPr>
          <p:cNvSpPr>
            <a:spLocks noGrp="1"/>
          </p:cNvSpPr>
          <p:nvPr>
            <p:ph type="title"/>
          </p:nvPr>
        </p:nvSpPr>
        <p:spPr/>
        <p:txBody>
          <a:bodyPr/>
          <a:lstStyle/>
          <a:p>
            <a:r>
              <a:rPr lang="en-IN" dirty="0"/>
              <a:t>s</a:t>
            </a:r>
          </a:p>
        </p:txBody>
      </p:sp>
      <p:pic>
        <p:nvPicPr>
          <p:cNvPr id="5122" name="Picture 2" descr="Intercepting routes modal example">
            <a:extLst>
              <a:ext uri="{FF2B5EF4-FFF2-40B4-BE49-F238E27FC236}">
                <a16:creationId xmlns:a16="http://schemas.microsoft.com/office/drawing/2014/main" id="{84250DAB-276D-D9F7-71BD-4F5AEB184F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719" y="304800"/>
            <a:ext cx="11406620" cy="6553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754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9E5A2-0196-8801-66E3-E1900DE8A877}"/>
              </a:ext>
            </a:extLst>
          </p:cNvPr>
          <p:cNvSpPr>
            <a:spLocks noGrp="1"/>
          </p:cNvSpPr>
          <p:nvPr>
            <p:ph type="title"/>
          </p:nvPr>
        </p:nvSpPr>
        <p:spPr>
          <a:xfrm>
            <a:off x="1755452" y="3909134"/>
            <a:ext cx="9601200" cy="1219200"/>
          </a:xfrm>
        </p:spPr>
        <p:txBody>
          <a:bodyPr>
            <a:normAutofit fontScale="90000"/>
          </a:bodyPr>
          <a:lstStyle/>
          <a:p>
            <a:pPr algn="ctr"/>
            <a:r>
              <a:rPr lang="en-IN" b="1" i="0" dirty="0">
                <a:solidFill>
                  <a:srgbClr val="171717"/>
                </a:solidFill>
                <a:effectLst/>
                <a:latin typeface="Inter"/>
              </a:rPr>
              <a:t>Loading UI and Streaming</a:t>
            </a:r>
            <a:br>
              <a:rPr lang="en-IN" b="1" i="0" dirty="0">
                <a:solidFill>
                  <a:srgbClr val="171717"/>
                </a:solidFill>
                <a:effectLst/>
                <a:latin typeface="Inter"/>
              </a:rPr>
            </a:br>
            <a:br>
              <a:rPr lang="en-IN" dirty="0"/>
            </a:br>
            <a:endParaRPr lang="en-IN" dirty="0"/>
          </a:p>
        </p:txBody>
      </p:sp>
    </p:spTree>
    <p:extLst>
      <p:ext uri="{BB962C8B-B14F-4D97-AF65-F5344CB8AC3E}">
        <p14:creationId xmlns:p14="http://schemas.microsoft.com/office/powerpoint/2010/main" val="1197017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80C67-A19B-367A-20EB-45265ACB0D96}"/>
              </a:ext>
            </a:extLst>
          </p:cNvPr>
          <p:cNvSpPr>
            <a:spLocks noGrp="1"/>
          </p:cNvSpPr>
          <p:nvPr>
            <p:ph type="title"/>
          </p:nvPr>
        </p:nvSpPr>
        <p:spPr>
          <a:xfrm>
            <a:off x="1295399" y="1748901"/>
            <a:ext cx="9757299" cy="3559946"/>
          </a:xfrm>
        </p:spPr>
        <p:txBody>
          <a:bodyPr>
            <a:normAutofit fontScale="90000"/>
          </a:bodyPr>
          <a:lstStyle/>
          <a:p>
            <a:pPr algn="ctr"/>
            <a:r>
              <a:rPr lang="en-US" b="1" dirty="0"/>
              <a:t>The special file </a:t>
            </a:r>
            <a:r>
              <a:rPr lang="en-US" b="1" dirty="0">
                <a:solidFill>
                  <a:srgbClr val="002060"/>
                </a:solidFill>
              </a:rPr>
              <a:t>loading.js </a:t>
            </a:r>
            <a:r>
              <a:rPr lang="en-US" b="1" dirty="0"/>
              <a:t>helps you create meaningful Loading UI with React Suspense. With this convention, you can show an instant loading state from the server while the content of a route segment loads. </a:t>
            </a:r>
            <a:br>
              <a:rPr lang="en-US" b="1" dirty="0"/>
            </a:br>
            <a:r>
              <a:rPr lang="en-US" b="1" dirty="0"/>
              <a:t>The new content is automatically swapped in once rendering is complete.</a:t>
            </a:r>
            <a:endParaRPr lang="en-IN" b="1" dirty="0"/>
          </a:p>
        </p:txBody>
      </p:sp>
    </p:spTree>
    <p:extLst>
      <p:ext uri="{BB962C8B-B14F-4D97-AF65-F5344CB8AC3E}">
        <p14:creationId xmlns:p14="http://schemas.microsoft.com/office/powerpoint/2010/main" val="250284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0E0E41-DC86-0370-7FF4-CFE7CB22F82E}"/>
              </a:ext>
            </a:extLst>
          </p:cNvPr>
          <p:cNvPicPr>
            <a:picLocks noChangeAspect="1"/>
          </p:cNvPicPr>
          <p:nvPr/>
        </p:nvPicPr>
        <p:blipFill>
          <a:blip r:embed="rId2"/>
          <a:stretch>
            <a:fillRect/>
          </a:stretch>
        </p:blipFill>
        <p:spPr>
          <a:xfrm>
            <a:off x="250054" y="796290"/>
            <a:ext cx="11691891" cy="5265420"/>
          </a:xfrm>
          <a:prstGeom prst="rect">
            <a:avLst/>
          </a:prstGeom>
        </p:spPr>
      </p:pic>
    </p:spTree>
    <p:extLst>
      <p:ext uri="{BB962C8B-B14F-4D97-AF65-F5344CB8AC3E}">
        <p14:creationId xmlns:p14="http://schemas.microsoft.com/office/powerpoint/2010/main" val="88883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loading.js special file">
            <a:extLst>
              <a:ext uri="{FF2B5EF4-FFF2-40B4-BE49-F238E27FC236}">
                <a16:creationId xmlns:a16="http://schemas.microsoft.com/office/drawing/2014/main" id="{20055032-E3CE-B831-DB17-D39EA10B23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004" y="1119981"/>
            <a:ext cx="11611992" cy="46180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874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A7824-B3B6-57B7-B8CA-1621FC650F18}"/>
              </a:ext>
            </a:extLst>
          </p:cNvPr>
          <p:cNvSpPr>
            <a:spLocks noGrp="1"/>
          </p:cNvSpPr>
          <p:nvPr>
            <p:ph type="title"/>
          </p:nvPr>
        </p:nvSpPr>
        <p:spPr/>
        <p:txBody>
          <a:bodyPr/>
          <a:lstStyle/>
          <a:p>
            <a:endParaRPr lang="en-IN"/>
          </a:p>
        </p:txBody>
      </p:sp>
      <p:pic>
        <p:nvPicPr>
          <p:cNvPr id="8194" name="Picture 2" descr="loading.js overview">
            <a:extLst>
              <a:ext uri="{FF2B5EF4-FFF2-40B4-BE49-F238E27FC236}">
                <a16:creationId xmlns:a16="http://schemas.microsoft.com/office/drawing/2014/main" id="{8B331D6D-E7AF-C33F-8FE3-C962007B1A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76" y="509588"/>
            <a:ext cx="11860567" cy="58372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63836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Nested File Conventions Component Hierarchy">
            <a:extLst>
              <a:ext uri="{FF2B5EF4-FFF2-40B4-BE49-F238E27FC236}">
                <a16:creationId xmlns:a16="http://schemas.microsoft.com/office/drawing/2014/main" id="{92A61073-5C39-C76D-E938-01395CEDDB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086" y="423532"/>
            <a:ext cx="11461511" cy="61814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376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7789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Thank You</a:t>
            </a:r>
          </a:p>
        </p:txBody>
      </p:sp>
      <p:pic>
        <p:nvPicPr>
          <p:cNvPr id="5" name="Picture Placeholder 4" descr="A toddler and a young girl holding hands on beach"/>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l="17" r="17"/>
          <a:stretch>
            <a:fillRect/>
          </a:stretch>
        </p:blipFill>
        <p:spPr/>
      </p:pic>
      <p:sp>
        <p:nvSpPr>
          <p:cNvPr id="4" name="Text Placeholder 3"/>
          <p:cNvSpPr>
            <a:spLocks noGrp="1"/>
          </p:cNvSpPr>
          <p:nvPr>
            <p:ph type="body" sz="half" idx="2"/>
          </p:nvPr>
        </p:nvSpPr>
        <p:spPr/>
        <p:txBody>
          <a:bodyPr/>
          <a:lstStyle/>
          <a:p>
            <a:r>
              <a:rPr lang="en-US" b="1" dirty="0"/>
              <a:t>Subramanian Murugan</a:t>
            </a:r>
          </a:p>
        </p:txBody>
      </p:sp>
    </p:spTree>
    <p:extLst>
      <p:ext uri="{BB962C8B-B14F-4D97-AF65-F5344CB8AC3E}">
        <p14:creationId xmlns:p14="http://schemas.microsoft.com/office/powerpoint/2010/main" val="4018675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eashells 16x9">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ashells nature presentation (widescreen).potx" id="{E6B84A40-AED6-4169-B416-9F411F9C11B8}" vid="{719C1255-A7E7-42CE-9EEC-76ECFA1A94CA}"/>
    </a:ext>
  </a:extLst>
</a:theme>
</file>

<file path=ppt/theme/theme2.xml><?xml version="1.0" encoding="utf-8"?>
<a:theme xmlns:a="http://schemas.openxmlformats.org/drawingml/2006/main" name="Office Theme">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Colorful seashell collection</Template>
  <TotalTime>1305</TotalTime>
  <Words>1470</Words>
  <Application>Microsoft Office PowerPoint</Application>
  <PresentationFormat>Widescreen</PresentationFormat>
  <Paragraphs>153</Paragraphs>
  <Slides>91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91</vt:i4>
      </vt:variant>
    </vt:vector>
  </HeadingPairs>
  <TitlesOfParts>
    <vt:vector size="96" baseType="lpstr">
      <vt:lpstr>Arial</vt:lpstr>
      <vt:lpstr>Corbel</vt:lpstr>
      <vt:lpstr>hack</vt:lpstr>
      <vt:lpstr>Inter</vt:lpstr>
      <vt:lpstr>Seashells 16x9</vt:lpstr>
      <vt:lpstr>Next JS</vt:lpstr>
      <vt:lpstr>Session Agenda</vt:lpstr>
      <vt:lpstr>Components</vt:lpstr>
      <vt:lpstr>File Conventions</vt:lpstr>
      <vt:lpstr>Component Hierarchy</vt:lpstr>
      <vt:lpstr>PowerPoint Presentation</vt:lpstr>
      <vt:lpstr>PowerPoint Presentation</vt:lpstr>
      <vt:lpstr>In a nested route, the components of a segment will be nested inside the components of its parent segment</vt:lpstr>
      <vt:lpstr>PowerPoint Presentation</vt:lpstr>
      <vt:lpstr>Co location</vt:lpstr>
      <vt:lpstr>PowerPoint Presentation</vt:lpstr>
      <vt:lpstr>Component Types</vt:lpstr>
      <vt:lpstr>Routing Fundamentals </vt:lpstr>
      <vt:lpstr>PowerPoint Presentation</vt:lpstr>
      <vt:lpstr>Tree</vt:lpstr>
      <vt:lpstr>Subtree</vt:lpstr>
      <vt:lpstr>Root</vt:lpstr>
      <vt:lpstr>Leaf</vt:lpstr>
      <vt:lpstr>PowerPoint Presentation</vt:lpstr>
      <vt:lpstr>URL Segment</vt:lpstr>
      <vt:lpstr>URL Path</vt:lpstr>
      <vt:lpstr>URL Path</vt:lpstr>
      <vt:lpstr>Roles of Folders and Files</vt:lpstr>
      <vt:lpstr>Nested Routing</vt:lpstr>
      <vt:lpstr>Nested Routing</vt:lpstr>
      <vt:lpstr>Home Route</vt:lpstr>
      <vt:lpstr>PowerPoint Presentation</vt:lpstr>
      <vt:lpstr>Additional Routes</vt:lpstr>
      <vt:lpstr>PowerPoint Presentation</vt:lpstr>
      <vt:lpstr>PowerPoint Presentation</vt:lpstr>
      <vt:lpstr>PowerPoint Presentation</vt:lpstr>
      <vt:lpstr>src/app/about/page.js</vt:lpstr>
      <vt:lpstr>Nested Routes</vt:lpstr>
      <vt:lpstr>PowerPoint Presentation</vt:lpstr>
      <vt:lpstr>Dynamic Routes</vt:lpstr>
      <vt:lpstr>When you don't know the exact segment names ahead of time and want to create routes from dynamic data, you can use Dynamic Segments that are filled in at request time or prerendered at build time.</vt:lpstr>
      <vt:lpstr>A Dynamic Segment can be created by wrapping a folder's name in square brackets: [folderName].  For example, [id] or [slug].  Dynamic Segments are passed as the params prop to layout, page, route, and generateMetadata functions..</vt:lpstr>
      <vt:lpstr>PowerPoint Presentation</vt:lpstr>
      <vt:lpstr>PowerPoint Presentation</vt:lpstr>
      <vt:lpstr>Nested Dynamic Routing</vt:lpstr>
      <vt:lpstr>PowerPoint Presentation</vt:lpstr>
      <vt:lpstr>Static Site Generation -SSG</vt:lpstr>
      <vt:lpstr>Generating Static Params </vt:lpstr>
      <vt:lpstr>PowerPoint Presentation</vt:lpstr>
      <vt:lpstr>app / todos/page.js</vt:lpstr>
      <vt:lpstr>app / todos/[id]/page.js</vt:lpstr>
      <vt:lpstr>The primary benefit of the generateStaticParams function is its smart retrieval of data.  If content is fetched within the generateStaticParams function using a fetch request, the requests are automatically memoized. This means a fetch request with the same arguments across multiple generateStaticParams, Layouts, and Pages will only be made once, which decreases build times</vt:lpstr>
      <vt:lpstr>PowerPoint Presentation</vt:lpstr>
      <vt:lpstr>PowerPoint Presentation</vt:lpstr>
      <vt:lpstr>Linking and Navigation</vt:lpstr>
      <vt:lpstr>Ways to Navigate</vt:lpstr>
      <vt:lpstr>&lt;Link&gt; Component</vt:lpstr>
      <vt:lpstr>PowerPoint Presentation</vt:lpstr>
      <vt:lpstr>Route Groups</vt:lpstr>
      <vt:lpstr>   Route Group to prevent the folder from being included in the route's URL path. </vt:lpstr>
      <vt:lpstr>Advantages of Route Groups</vt:lpstr>
      <vt:lpstr>Convention A route group can be created by wrapping a folder's name in parenthesis: (folderName)</vt:lpstr>
      <vt:lpstr>PowerPoint Presentation</vt:lpstr>
      <vt:lpstr>Sharing layout for Same Group</vt:lpstr>
      <vt:lpstr>PowerPoint Presentation</vt:lpstr>
      <vt:lpstr>Even though routes inside (marketing) and (shop) share the same URL hierarchy, you can create a different layout for each group by adding a layout.js file inside their folders.</vt:lpstr>
      <vt:lpstr>Opting specific segments into a layout</vt:lpstr>
      <vt:lpstr>PowerPoint Presentation</vt:lpstr>
      <vt:lpstr>Creating multiple root layouts </vt:lpstr>
      <vt:lpstr>To create multiple root layouts, remove the top-level layout.js file, and add a layout.js file inside each route groups. This is useful for partitioning an application into sections that have a completely different UI or experience. The &lt;html&gt; and &lt;body&gt; tags need to be added to each root layout.</vt:lpstr>
      <vt:lpstr>. Both (marketing) and (shop) have their own root layout </vt:lpstr>
      <vt:lpstr>PowerPoint Presentation</vt:lpstr>
      <vt:lpstr>  Parallel Routes </vt:lpstr>
      <vt:lpstr>Parallel Routing allows you to simultaneously or conditionally render one or more pages in the same layout. For highly dynamic sections of an app, such as dashboards and feeds on social sites, Parallel Routing can be used to implement complex routing patterns.</vt:lpstr>
      <vt:lpstr>PowerPoint Presentation</vt:lpstr>
      <vt:lpstr>Conditional Rendering</vt:lpstr>
      <vt:lpstr>PowerPoint Presentation</vt:lpstr>
      <vt:lpstr>Unmatched Routes </vt:lpstr>
      <vt:lpstr>By default, the content rendered within a slot will match the current URL.  In the case of an unmatched slot, the content that Next.js renders differs based on the routing technique and folder structure.</vt:lpstr>
      <vt:lpstr>PowerPoint Presentation</vt:lpstr>
      <vt:lpstr>Intercepting Routes</vt:lpstr>
      <vt:lpstr>Intercepting routes allows you to load a route within the current layout while keeping the context for the current page.  This routing paradigm can be useful when you want to "intercept" a certain route to show a different route.</vt:lpstr>
      <vt:lpstr>For example, when clicking on a photo from within a feed, a modal overlaying the feed should show up with the photo. In this case, Next.js intercepts the /feed route and "masks" this URL to show /photo/123 instead. </vt:lpstr>
      <vt:lpstr>PowerPoint Presentation</vt:lpstr>
      <vt:lpstr>However, when navigating to the photo by clicking a shareable URL or by refreshing the page, the entire photo page should render instead of the modal. No route interception should occur. </vt:lpstr>
      <vt:lpstr>PowerPoint Presentation</vt:lpstr>
      <vt:lpstr>PowerPoint Presentation</vt:lpstr>
      <vt:lpstr>For example, you can intercept the photo segment from within the feed segment by creating a (..)photo directory.</vt:lpstr>
      <vt:lpstr>s</vt:lpstr>
      <vt:lpstr>Loading UI and Streaming  </vt:lpstr>
      <vt:lpstr>The special file loading.js helps you create meaningful Loading UI with React Suspense. With this convention, you can show an instant loading state from the server while the content of a route segment loads.  The new content is automatically swapped in once rendering is complete.</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Next JS</dc:title>
  <dc:creator>Subramanian Murugan</dc:creator>
  <cp:lastModifiedBy>Subramanian Murugan</cp:lastModifiedBy>
  <cp:revision>60</cp:revision>
  <dcterms:created xsi:type="dcterms:W3CDTF">2023-08-01T12:56:55Z</dcterms:created>
  <dcterms:modified xsi:type="dcterms:W3CDTF">2023-08-06T04:39:27Z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